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69" r:id="rId2"/>
  </p:sldMasterIdLst>
  <p:notesMasterIdLst>
    <p:notesMasterId r:id="rId25"/>
  </p:notesMasterIdLst>
  <p:sldIdLst>
    <p:sldId id="256" r:id="rId3"/>
    <p:sldId id="258" r:id="rId4"/>
    <p:sldId id="317" r:id="rId5"/>
    <p:sldId id="351" r:id="rId6"/>
    <p:sldId id="345" r:id="rId7"/>
    <p:sldId id="337" r:id="rId8"/>
    <p:sldId id="357" r:id="rId9"/>
    <p:sldId id="323" r:id="rId10"/>
    <p:sldId id="343" r:id="rId11"/>
    <p:sldId id="325" r:id="rId12"/>
    <p:sldId id="340" r:id="rId13"/>
    <p:sldId id="344" r:id="rId14"/>
    <p:sldId id="327" r:id="rId15"/>
    <p:sldId id="334" r:id="rId16"/>
    <p:sldId id="358" r:id="rId17"/>
    <p:sldId id="352" r:id="rId18"/>
    <p:sldId id="354" r:id="rId19"/>
    <p:sldId id="356" r:id="rId20"/>
    <p:sldId id="318" r:id="rId21"/>
    <p:sldId id="320" r:id="rId22"/>
    <p:sldId id="346" r:id="rId23"/>
    <p:sldId id="347" r:id="rId24"/>
  </p:sldIdLst>
  <p:sldSz cx="13004800" cy="9753600"/>
  <p:notesSz cx="6797675"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organ" initials="RM" lastIdx="5" clrIdx="0">
    <p:extLst>
      <p:ext uri="{19B8F6BF-5375-455C-9EA6-DF929625EA0E}">
        <p15:presenceInfo xmlns:p15="http://schemas.microsoft.com/office/powerpoint/2012/main" userId="S::rebeccamorgan@winvic.co.uk::c8c9bc35-bf44-4b27-af20-d87fff3b07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D9D"/>
    <a:srgbClr val="F58484"/>
    <a:srgbClr val="F54242"/>
    <a:srgbClr val="FA5007"/>
    <a:srgbClr val="F0FAF2"/>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CE3CF-23AD-2B7E-4C9A-21381D5C32F6}" v="106" dt="2024-01-30T10:05:36.796"/>
    <p1510:client id="{B072E1AD-9B93-75FF-E377-E36CC711E60C}" v="9" dt="2024-02-01T09:51:19.44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722" y="11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931863" y="739775"/>
            <a:ext cx="4933950" cy="3700463"/>
          </a:xfrm>
          <a:prstGeom prst="rect">
            <a:avLst/>
          </a:prstGeom>
        </p:spPr>
        <p:txBody>
          <a:bodyPr lIns="94339" tIns="47169" rIns="94339" bIns="47169"/>
          <a:lstStyle/>
          <a:p>
            <a:endParaRPr dirty="0"/>
          </a:p>
        </p:txBody>
      </p:sp>
      <p:sp>
        <p:nvSpPr>
          <p:cNvPr id="117" name="Shape 117"/>
          <p:cNvSpPr>
            <a:spLocks noGrp="1"/>
          </p:cNvSpPr>
          <p:nvPr>
            <p:ph type="body" sz="quarter" idx="1"/>
          </p:nvPr>
        </p:nvSpPr>
        <p:spPr>
          <a:xfrm>
            <a:off x="906357" y="4686499"/>
            <a:ext cx="4984962" cy="4439841"/>
          </a:xfrm>
          <a:prstGeom prst="rect">
            <a:avLst/>
          </a:prstGeom>
        </p:spPr>
        <p:txBody>
          <a:bodyPr lIns="94339" tIns="47169" rIns="94339" bIns="47169"/>
          <a:lstStyle/>
          <a:p>
            <a:endParaRPr/>
          </a:p>
        </p:txBody>
      </p:sp>
    </p:spTree>
    <p:extLst>
      <p:ext uri="{BB962C8B-B14F-4D97-AF65-F5344CB8AC3E}">
        <p14:creationId xmlns:p14="http://schemas.microsoft.com/office/powerpoint/2010/main" val="164845370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pic>
        <p:nvPicPr>
          <p:cNvPr id="5" name="fosse_blueBG.jpg" descr="fosse_blueBG.jpg">
            <a:extLst>
              <a:ext uri="{FF2B5EF4-FFF2-40B4-BE49-F238E27FC236}">
                <a16:creationId xmlns:a16="http://schemas.microsoft.com/office/drawing/2014/main" id="{30BAB4D1-B286-4900-9554-565E9166ED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004800" cy="9790278"/>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45997"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4912"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E61780-2E25-4081-A2D9-4C0805256F67}"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342991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345997" y="2442219"/>
            <a:ext cx="4779264" cy="1040384"/>
          </a:xfrm>
        </p:spPr>
        <p:txBody>
          <a:bodyPr anchor="b">
            <a:normAutofit/>
          </a:bodyPr>
          <a:lstStyle>
            <a:lvl1pPr marL="0" indent="0">
              <a:spcBef>
                <a:spcPts val="0"/>
              </a:spcBef>
              <a:buNone/>
              <a:defRPr sz="2560" b="0">
                <a:solidFill>
                  <a:schemeClr val="tx2"/>
                </a:solidFill>
              </a:defRPr>
            </a:lvl1pPr>
            <a:lvl2pPr marL="650230" indent="0">
              <a:buNone/>
              <a:defRPr sz="2560"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1345997"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541415" y="2442219"/>
            <a:ext cx="4785766" cy="1040384"/>
          </a:xfrm>
        </p:spPr>
        <p:txBody>
          <a:bodyPr anchor="b">
            <a:normAutofit/>
          </a:bodyPr>
          <a:lstStyle>
            <a:lvl1pPr marL="0" indent="0">
              <a:buFontTx/>
              <a:buNone/>
              <a:defRPr lang="en-US" sz="2560" b="0" kern="1200" spc="14" baseline="0" dirty="0">
                <a:solidFill>
                  <a:schemeClr val="tx2"/>
                </a:solidFill>
                <a:latin typeface="+mn-lt"/>
                <a:ea typeface="+mn-ea"/>
                <a:cs typeface="+mn-cs"/>
              </a:defRPr>
            </a:lvl1pPr>
          </a:lstStyle>
          <a:p>
            <a:pPr marL="0" lvl="0" indent="0" algn="l" defTabSz="1300460" rtl="0" eaLnBrk="1" latinLnBrk="0" hangingPunct="1">
              <a:lnSpc>
                <a:spcPct val="95000"/>
              </a:lnSpc>
              <a:spcBef>
                <a:spcPts val="0"/>
              </a:spcBef>
              <a:spcAft>
                <a:spcPts val="284"/>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6534912"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E61780-2E25-4081-A2D9-4C0805256F67}" type="datetimeFigureOut">
              <a:rPr lang="en-US" smtClean="0"/>
              <a:t>7/23/2024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3155989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F9C5B0-21BA-48EA-B067-5E37072B4F18}" type="datetimeFigureOut">
              <a:rPr lang="en-US" smtClean="0"/>
              <a:t>7/23/2024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23879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959AD-49F4-478E-A013-BE606CDD1B41}" type="datetimeFigureOut">
              <a:rPr lang="en-US" smtClean="0"/>
              <a:t>7/23/2024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3586784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7331" y="650242"/>
            <a:ext cx="3413760" cy="2275836"/>
          </a:xfrm>
        </p:spPr>
        <p:txBody>
          <a:bodyPr anchor="b">
            <a:normAutofit/>
          </a:bodyPr>
          <a:lstStyle>
            <a:lvl1pPr>
              <a:defRPr sz="3982" b="0" baseline="0"/>
            </a:lvl1pPr>
          </a:lstStyle>
          <a:p>
            <a:r>
              <a:rPr lang="en-US"/>
              <a:t>Click to edit Master title style</a:t>
            </a:r>
            <a:endParaRPr lang="en-US" dirty="0"/>
          </a:p>
        </p:txBody>
      </p:sp>
      <p:sp>
        <p:nvSpPr>
          <p:cNvPr id="3" name="Content Placeholder 2"/>
          <p:cNvSpPr>
            <a:spLocks noGrp="1"/>
          </p:cNvSpPr>
          <p:nvPr>
            <p:ph idx="1"/>
          </p:nvPr>
        </p:nvSpPr>
        <p:spPr>
          <a:xfrm>
            <a:off x="4804551" y="975360"/>
            <a:ext cx="6484338" cy="7802880"/>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7331" y="2986291"/>
            <a:ext cx="3413760" cy="5418668"/>
          </a:xfrm>
        </p:spPr>
        <p:txBody>
          <a:bodyPr>
            <a:normAutofit/>
          </a:bodyPr>
          <a:lstStyle>
            <a:lvl1pPr marL="0" indent="0">
              <a:lnSpc>
                <a:spcPct val="114000"/>
              </a:lnSpc>
              <a:spcBef>
                <a:spcPts val="1138"/>
              </a:spcBef>
              <a:buNone/>
              <a:defRPr sz="1849"/>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0FE61780-2E25-4081-A2D9-4C0805256F67}"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3238258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7261013"/>
            <a:ext cx="12045696" cy="24925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5360" y="7477760"/>
            <a:ext cx="10647680" cy="1300480"/>
          </a:xfrm>
        </p:spPr>
        <p:txBody>
          <a:bodyPr anchor="b">
            <a:normAutofit/>
          </a:bodyPr>
          <a:lstStyle>
            <a:lvl1pPr>
              <a:defRPr sz="3982"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2045696" cy="7294468"/>
          </a:xfrm>
          <a:solidFill>
            <a:schemeClr val="accent1"/>
          </a:solidFill>
        </p:spPr>
        <p:txBody>
          <a:bodyPr anchor="t"/>
          <a:lstStyle>
            <a:lvl1pPr marL="0" indent="0">
              <a:buNone/>
              <a:defRPr sz="4551">
                <a:solidFill>
                  <a:schemeClr val="bg1"/>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dirty="0"/>
              <a:t>Click icon to add picture</a:t>
            </a:r>
          </a:p>
        </p:txBody>
      </p:sp>
      <p:sp>
        <p:nvSpPr>
          <p:cNvPr id="4" name="Text Placeholder 3"/>
          <p:cNvSpPr>
            <a:spLocks noGrp="1"/>
          </p:cNvSpPr>
          <p:nvPr>
            <p:ph type="body" sz="half" idx="2"/>
          </p:nvPr>
        </p:nvSpPr>
        <p:spPr>
          <a:xfrm>
            <a:off x="975360" y="8687773"/>
            <a:ext cx="10647680" cy="849082"/>
          </a:xfrm>
        </p:spPr>
        <p:txBody>
          <a:bodyPr>
            <a:normAutofit/>
          </a:bodyPr>
          <a:lstStyle>
            <a:lvl1pPr marL="0" indent="0">
              <a:lnSpc>
                <a:spcPct val="100000"/>
              </a:lnSpc>
              <a:spcBef>
                <a:spcPts val="1138"/>
              </a:spcBef>
              <a:buNone/>
              <a:defRPr sz="1849">
                <a:solidFill>
                  <a:schemeClr val="bg1">
                    <a:lumMod val="85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116219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E61780-2E25-4081-A2D9-4C0805256F67}"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3323510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5281" y="541867"/>
            <a:ext cx="2641600" cy="83876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1" y="541867"/>
            <a:ext cx="8249920" cy="8387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E61780-2E25-4081-A2D9-4C0805256F67}"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1393066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pic>
        <p:nvPicPr>
          <p:cNvPr id="4" name="winvic_slide_white1.png" descr="winvic_slide_white1.png">
            <a:extLst>
              <a:ext uri="{FF2B5EF4-FFF2-40B4-BE49-F238E27FC236}">
                <a16:creationId xmlns:a16="http://schemas.microsoft.com/office/drawing/2014/main" id="{3A22349C-2318-4F84-A7AD-F3E7A13687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Tree>
    <p:extLst>
      <p:ext uri="{BB962C8B-B14F-4D97-AF65-F5344CB8AC3E}">
        <p14:creationId xmlns:p14="http://schemas.microsoft.com/office/powerpoint/2010/main" val="1117856690"/>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pic>
        <p:nvPicPr>
          <p:cNvPr id="5" name="fosse_blueBG.jpg" descr="fosse_blueBG.jpg">
            <a:extLst>
              <a:ext uri="{FF2B5EF4-FFF2-40B4-BE49-F238E27FC236}">
                <a16:creationId xmlns:a16="http://schemas.microsoft.com/office/drawing/2014/main" id="{30BAB4D1-B286-4900-9554-565E9166ED3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004800" cy="9790278"/>
          </a:xfrm>
          <a:prstGeom prst="rect">
            <a:avLst/>
          </a:prstGeom>
          <a:ln w="12700">
            <a:miter lim="400000"/>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UB HEADING PAGE">
    <p:spTree>
      <p:nvGrpSpPr>
        <p:cNvPr id="1" name=""/>
        <p:cNvGrpSpPr/>
        <p:nvPr/>
      </p:nvGrpSpPr>
      <p:grpSpPr>
        <a:xfrm>
          <a:off x="0" y="0"/>
          <a:ext cx="0" cy="0"/>
          <a:chOff x="0" y="0"/>
          <a:chExt cx="0" cy="0"/>
        </a:xfrm>
      </p:grpSpPr>
      <p:pic>
        <p:nvPicPr>
          <p:cNvPr id="6" name="winvic_slide_red4.png" descr="winvic_slide_red4.png">
            <a:extLst>
              <a:ext uri="{FF2B5EF4-FFF2-40B4-BE49-F238E27FC236}">
                <a16:creationId xmlns:a16="http://schemas.microsoft.com/office/drawing/2014/main" id="{EB82341C-5875-4FBB-B189-7C9166E735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pic>
        <p:nvPicPr>
          <p:cNvPr id="5" name="winvicway_bg2.jpg" descr="winvicway_bg2.jpg">
            <a:extLst>
              <a:ext uri="{FF2B5EF4-FFF2-40B4-BE49-F238E27FC236}">
                <a16:creationId xmlns:a16="http://schemas.microsoft.com/office/drawing/2014/main" id="{936833D0-E341-41D0-8386-469EC5FFBB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004800" cy="9814740"/>
          </a:xfrm>
          <a:prstGeom prst="rect">
            <a:avLst/>
          </a:prstGeom>
          <a:ln w="12700">
            <a:miter lim="400000"/>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73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pic>
        <p:nvPicPr>
          <p:cNvPr id="4" name="winvic_slide_white1.png" descr="winvic_slide_white1.png">
            <a:extLst>
              <a:ext uri="{FF2B5EF4-FFF2-40B4-BE49-F238E27FC236}">
                <a16:creationId xmlns:a16="http://schemas.microsoft.com/office/drawing/2014/main" id="{3A22349C-2318-4F84-A7AD-F3E7A13687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Top">
    <p:spTree>
      <p:nvGrpSpPr>
        <p:cNvPr id="1" name=""/>
        <p:cNvGrpSpPr/>
        <p:nvPr/>
      </p:nvGrpSpPr>
      <p:grpSpPr>
        <a:xfrm>
          <a:off x="0" y="0"/>
          <a:ext cx="0" cy="0"/>
          <a:chOff x="0" y="0"/>
          <a:chExt cx="0" cy="0"/>
        </a:xfrm>
      </p:grpSpPr>
      <p:pic>
        <p:nvPicPr>
          <p:cNvPr id="4" name="winvic_slide_blue3.png" descr="winvic_slide_blue3.png">
            <a:extLst>
              <a:ext uri="{FF2B5EF4-FFF2-40B4-BE49-F238E27FC236}">
                <a16:creationId xmlns:a16="http://schemas.microsoft.com/office/drawing/2014/main" id="{81FA90EA-50AC-46C6-A9CE-935CCA3E04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04800" cy="9753600"/>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pic>
        <p:nvPicPr>
          <p:cNvPr id="5" name="winvicway_bg2.jpg" descr="winvicway_bg2.jpg">
            <a:extLst>
              <a:ext uri="{FF2B5EF4-FFF2-40B4-BE49-F238E27FC236}">
                <a16:creationId xmlns:a16="http://schemas.microsoft.com/office/drawing/2014/main" id="{936833D0-E341-41D0-8386-469EC5FFBB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004800" cy="9814740"/>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mp; Sub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73602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5997" y="1079398"/>
            <a:ext cx="10046208" cy="5748122"/>
          </a:xfrm>
        </p:spPr>
        <p:txBody>
          <a:bodyPr anchor="b">
            <a:normAutofit/>
          </a:bodyPr>
          <a:lstStyle>
            <a:lvl1pPr algn="l">
              <a:lnSpc>
                <a:spcPct val="85000"/>
              </a:lnSpc>
              <a:defRPr sz="9387"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45997" y="6827520"/>
            <a:ext cx="10046208" cy="2405888"/>
          </a:xfrm>
        </p:spPr>
        <p:txBody>
          <a:bodyPr>
            <a:normAutofit/>
          </a:bodyPr>
          <a:lstStyle>
            <a:lvl1pPr marL="0" indent="0" algn="l">
              <a:buNone/>
              <a:defRPr sz="2844" baseline="0">
                <a:solidFill>
                  <a:schemeClr val="tx1">
                    <a:lumMod val="85000"/>
                  </a:schemeClr>
                </a:solidFill>
              </a:defRPr>
            </a:lvl1pPr>
            <a:lvl2pPr marL="650230" indent="0" algn="ctr">
              <a:buNone/>
              <a:defRPr sz="2844"/>
            </a:lvl2pPr>
            <a:lvl3pPr marL="1300460" indent="0" algn="ctr">
              <a:buNone/>
              <a:defRPr sz="2844"/>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a:t>Click to edit Master subtitle style</a:t>
            </a:r>
            <a:endParaRPr lang="en-US" dirty="0"/>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AF8DD645-B9B4-46EE-B031-35C24A448A04}" type="datetimeFigureOut">
              <a:rPr lang="en-US" smtClean="0"/>
              <a:t>7/23/2024</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86CB4B4D-7CA3-9044-876B-883B54F8677D}" type="slidenum">
              <a:rPr lang="en-GB" smtClean="0"/>
              <a:t>‹#›</a:t>
            </a:fld>
            <a:endParaRPr lang="en-GB" dirty="0"/>
          </a:p>
        </p:txBody>
      </p:sp>
    </p:spTree>
    <p:extLst>
      <p:ext uri="{BB962C8B-B14F-4D97-AF65-F5344CB8AC3E}">
        <p14:creationId xmlns:p14="http://schemas.microsoft.com/office/powerpoint/2010/main" val="5629397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E61780-2E25-4081-A2D9-4C0805256F67}"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dirty="0"/>
          </a:p>
        </p:txBody>
      </p:sp>
    </p:spTree>
    <p:extLst>
      <p:ext uri="{BB962C8B-B14F-4D97-AF65-F5344CB8AC3E}">
        <p14:creationId xmlns:p14="http://schemas.microsoft.com/office/powerpoint/2010/main" val="282475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97" y="1079398"/>
            <a:ext cx="10046208" cy="5748122"/>
          </a:xfrm>
        </p:spPr>
        <p:txBody>
          <a:bodyPr anchor="b">
            <a:normAutofit/>
          </a:bodyPr>
          <a:lstStyle>
            <a:lvl1pPr>
              <a:lnSpc>
                <a:spcPct val="85000"/>
              </a:lnSpc>
              <a:defRPr sz="9387" b="0"/>
            </a:lvl1pPr>
          </a:lstStyle>
          <a:p>
            <a:r>
              <a:rPr lang="en-US"/>
              <a:t>Click to edit Master title style</a:t>
            </a:r>
            <a:endParaRPr lang="en-US" dirty="0"/>
          </a:p>
        </p:txBody>
      </p:sp>
      <p:sp>
        <p:nvSpPr>
          <p:cNvPr id="3" name="Text Placeholder 2"/>
          <p:cNvSpPr>
            <a:spLocks noGrp="1"/>
          </p:cNvSpPr>
          <p:nvPr>
            <p:ph type="body" idx="1"/>
          </p:nvPr>
        </p:nvSpPr>
        <p:spPr>
          <a:xfrm>
            <a:off x="1345997" y="6827520"/>
            <a:ext cx="10046208" cy="2405888"/>
          </a:xfrm>
        </p:spPr>
        <p:txBody>
          <a:bodyPr anchor="t">
            <a:normAutofit/>
          </a:bodyPr>
          <a:lstStyle>
            <a:lvl1pPr marL="0" indent="0">
              <a:buNone/>
              <a:defRPr sz="2844">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GB" smtClean="0"/>
              <a:t>‹#›</a:t>
            </a:fld>
            <a:endParaRPr lang="en-GB" dirty="0"/>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42712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63" r:id="rId6"/>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972544" y="0"/>
            <a:ext cx="1040384" cy="9753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5997" y="520192"/>
            <a:ext cx="10338816" cy="188524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45997" y="2600962"/>
            <a:ext cx="9168384" cy="6188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1138071" y="1485053"/>
            <a:ext cx="2709332" cy="389467"/>
          </a:xfrm>
          <a:prstGeom prst="rect">
            <a:avLst/>
          </a:prstGeom>
        </p:spPr>
        <p:txBody>
          <a:bodyPr vert="horz" lIns="91440" tIns="45720" rIns="91440" bIns="45720" rtlCol="0" anchor="ctr"/>
          <a:lstStyle>
            <a:lvl1pPr algn="r">
              <a:defRPr sz="1493" b="0">
                <a:solidFill>
                  <a:schemeClr val="tx2">
                    <a:lumMod val="20000"/>
                    <a:lumOff val="80000"/>
                  </a:schemeClr>
                </a:solidFill>
              </a:defRPr>
            </a:lvl1pPr>
          </a:lstStyle>
          <a:p>
            <a:fld id="{0FE61780-2E25-4081-A2D9-4C0805256F67}" type="datetimeFigureOut">
              <a:rPr lang="en-US" smtClean="0"/>
              <a:t>7/23/2024</a:t>
            </a:fld>
            <a:endParaRPr lang="en-US" dirty="0"/>
          </a:p>
        </p:txBody>
      </p:sp>
      <p:sp>
        <p:nvSpPr>
          <p:cNvPr id="5" name="Footer Placeholder 4"/>
          <p:cNvSpPr>
            <a:spLocks noGrp="1"/>
          </p:cNvSpPr>
          <p:nvPr>
            <p:ph type="ftr" sz="quarter" idx="3"/>
          </p:nvPr>
        </p:nvSpPr>
        <p:spPr>
          <a:xfrm rot="16200000">
            <a:off x="9945963" y="5819987"/>
            <a:ext cx="5093547" cy="389467"/>
          </a:xfrm>
          <a:prstGeom prst="rect">
            <a:avLst/>
          </a:prstGeom>
        </p:spPr>
        <p:txBody>
          <a:bodyPr vert="horz" lIns="91440" tIns="45720" rIns="91440" bIns="45720" rtlCol="0" anchor="ctr"/>
          <a:lstStyle>
            <a:lvl1pPr algn="l">
              <a:defRPr sz="1493">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2005056" y="8778242"/>
            <a:ext cx="975360" cy="844409"/>
          </a:xfrm>
          <a:prstGeom prst="rect">
            <a:avLst/>
          </a:prstGeom>
        </p:spPr>
        <p:txBody>
          <a:bodyPr vert="horz" lIns="27432" tIns="45720" rIns="27432" bIns="45720" rtlCol="0" anchor="ctr">
            <a:normAutofit/>
          </a:bodyPr>
          <a:lstStyle>
            <a:lvl1pPr algn="ctr">
              <a:defRPr sz="4551">
                <a:solidFill>
                  <a:schemeClr val="tx2">
                    <a:lumMod val="60000"/>
                    <a:lumOff val="40000"/>
                  </a:schemeClr>
                </a:solidFill>
              </a:defRPr>
            </a:lvl1pPr>
          </a:lstStyle>
          <a:p>
            <a:fld id="{86CB4B4D-7CA3-9044-876B-883B54F8677D}" type="slidenum">
              <a:rPr lang="en-GB" smtClean="0"/>
              <a:t>‹#›</a:t>
            </a:fld>
            <a:endParaRPr lang="en-GB" dirty="0"/>
          </a:p>
        </p:txBody>
      </p:sp>
    </p:spTree>
    <p:extLst>
      <p:ext uri="{BB962C8B-B14F-4D97-AF65-F5344CB8AC3E}">
        <p14:creationId xmlns:p14="http://schemas.microsoft.com/office/powerpoint/2010/main" val="287433143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txStyles>
    <p:titleStyle>
      <a:lvl1pPr algn="l" defTabSz="1300460" rtl="0" eaLnBrk="1" latinLnBrk="0" hangingPunct="1">
        <a:lnSpc>
          <a:spcPct val="90000"/>
        </a:lnSpc>
        <a:spcBef>
          <a:spcPct val="0"/>
        </a:spcBef>
        <a:buNone/>
        <a:defRPr sz="5689" kern="1200" spc="-71" baseline="0">
          <a:solidFill>
            <a:schemeClr val="tx1"/>
          </a:solidFill>
          <a:latin typeface="+mj-lt"/>
          <a:ea typeface="+mj-ea"/>
          <a:cs typeface="+mj-cs"/>
        </a:defRPr>
      </a:lvl1pPr>
    </p:titleStyle>
    <p:bodyStyle>
      <a:lvl1pPr marL="260092" indent="-260092" algn="l" defTabSz="1300460" rtl="0" eaLnBrk="1" latinLnBrk="0" hangingPunct="1">
        <a:lnSpc>
          <a:spcPct val="95000"/>
        </a:lnSpc>
        <a:spcBef>
          <a:spcPts val="1991"/>
        </a:spcBef>
        <a:spcAft>
          <a:spcPts val="284"/>
        </a:spcAft>
        <a:buClr>
          <a:schemeClr val="accent1"/>
        </a:buClr>
        <a:buSzPct val="80000"/>
        <a:buFont typeface="Arial" pitchFamily="34" charset="0"/>
        <a:buChar char="•"/>
        <a:defRPr sz="2560" kern="1200" spc="14" baseline="0">
          <a:solidFill>
            <a:schemeClr val="tx1"/>
          </a:solidFill>
          <a:latin typeface="+mn-lt"/>
          <a:ea typeface="+mn-ea"/>
          <a:cs typeface="+mn-cs"/>
        </a:defRPr>
      </a:lvl1pPr>
      <a:lvl2pPr marL="650230" indent="-260092" algn="l" defTabSz="1300460" rtl="0" eaLnBrk="1" latinLnBrk="0" hangingPunct="1">
        <a:lnSpc>
          <a:spcPct val="90000"/>
        </a:lnSpc>
        <a:spcBef>
          <a:spcPts val="427"/>
        </a:spcBef>
        <a:spcAft>
          <a:spcPts val="427"/>
        </a:spcAft>
        <a:buClr>
          <a:schemeClr val="accent1"/>
        </a:buClr>
        <a:buFont typeface="Wingdings 2" pitchFamily="18" charset="2"/>
        <a:buChar char=""/>
        <a:defRPr sz="2276" kern="1200">
          <a:solidFill>
            <a:schemeClr val="tx1">
              <a:lumMod val="85000"/>
              <a:lumOff val="15000"/>
            </a:schemeClr>
          </a:solidFill>
          <a:latin typeface="+mn-lt"/>
          <a:ea typeface="+mn-ea"/>
          <a:cs typeface="+mn-cs"/>
        </a:defRPr>
      </a:lvl2pPr>
      <a:lvl3pPr marL="1040368"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3pPr>
      <a:lvl4pPr marL="1430506"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4pPr>
      <a:lvl5pPr marL="1820644"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5pPr>
      <a:lvl6pPr marL="227552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6pPr>
      <a:lvl7pPr marL="270218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7pPr>
      <a:lvl8pPr marL="312884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8pPr>
      <a:lvl9pPr marL="355550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overnment/publications/fire-safety-england-regulations-2022-fire-door-guidance/fire-safety-england-regulations-2022-fire-door-guidance" TargetMode="External"/><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hyperlink" Target="http://www.hse.gov.uk/legionnaires/faqs.htm" TargetMode="External"/><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x31.emaint.com/" TargetMode="Externa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230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D8113-0201-4C81-B41A-BBEDEB601F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sp>
        <p:nvSpPr>
          <p:cNvPr id="6"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4992AF14-BF5E-ECAB-27F4-ECF1BEDC807C}"/>
              </a:ext>
            </a:extLst>
          </p:cNvPr>
          <p:cNvSpPr txBox="1"/>
          <p:nvPr/>
        </p:nvSpPr>
        <p:spPr>
          <a:xfrm>
            <a:off x="864191" y="615269"/>
            <a:ext cx="11937669"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lnSpcReduction="10000"/>
          </a:bodyPr>
          <a:lstStyle/>
          <a:p>
            <a:pPr algn="l" defTabSz="385572">
              <a:lnSpc>
                <a:spcPct val="90000"/>
              </a:lnSpc>
              <a:defRPr sz="3500">
                <a:solidFill>
                  <a:srgbClr val="535353"/>
                </a:solidFill>
                <a:latin typeface="Arial"/>
                <a:ea typeface="Arial"/>
                <a:cs typeface="Arial"/>
                <a:sym typeface="Arial"/>
              </a:defRPr>
            </a:pPr>
            <a:r>
              <a:rPr lang="en-GB" sz="3600" b="1" dirty="0"/>
              <a:t>KENT STREET BATHS </a:t>
            </a:r>
          </a:p>
          <a:p>
            <a:pPr algn="l" defTabSz="385572">
              <a:lnSpc>
                <a:spcPct val="90000"/>
              </a:lnSpc>
              <a:defRPr sz="3500">
                <a:solidFill>
                  <a:srgbClr val="535353"/>
                </a:solidFill>
                <a:latin typeface="Arial"/>
                <a:ea typeface="Arial"/>
                <a:cs typeface="Arial"/>
                <a:sym typeface="Arial"/>
              </a:defRPr>
            </a:pPr>
            <a:endParaRPr lang="en-GB" sz="3600" b="1" dirty="0"/>
          </a:p>
          <a:p>
            <a:pPr algn="l" defTabSz="385572">
              <a:lnSpc>
                <a:spcPct val="90000"/>
              </a:lnSpc>
              <a:defRPr sz="3500">
                <a:solidFill>
                  <a:srgbClr val="535353"/>
                </a:solidFill>
                <a:latin typeface="Arial"/>
                <a:ea typeface="Arial"/>
                <a:cs typeface="Arial"/>
                <a:sym typeface="Arial"/>
              </a:defRPr>
            </a:pPr>
            <a:r>
              <a:rPr lang="en-GB" sz="3600" b="1" dirty="0"/>
              <a:t>CUSTOMER SERVICE &amp; AFTERCARE </a:t>
            </a:r>
          </a:p>
          <a:p>
            <a:pPr algn="l" defTabSz="385572">
              <a:lnSpc>
                <a:spcPct val="90000"/>
              </a:lnSpc>
              <a:defRPr sz="3500">
                <a:solidFill>
                  <a:srgbClr val="535353"/>
                </a:solidFill>
                <a:latin typeface="Arial"/>
                <a:ea typeface="Arial"/>
                <a:cs typeface="Arial"/>
                <a:sym typeface="Arial"/>
              </a:defRPr>
            </a:pPr>
            <a:r>
              <a:rPr lang="en-GB" sz="3600" b="1" dirty="0"/>
              <a:t>INTRODUCTION </a:t>
            </a:r>
            <a:endParaRPr lang="en-GB" dirty="0"/>
          </a:p>
        </p:txBody>
      </p:sp>
      <p:pic>
        <p:nvPicPr>
          <p:cNvPr id="2" name="Picture 1" descr="A building with many windows&#10;&#10;Description automatically generated">
            <a:extLst>
              <a:ext uri="{FF2B5EF4-FFF2-40B4-BE49-F238E27FC236}">
                <a16:creationId xmlns:a16="http://schemas.microsoft.com/office/drawing/2014/main" id="{36C1B4F5-11EA-6447-1BB2-AD59CEFCD2FD}"/>
              </a:ext>
            </a:extLst>
          </p:cNvPr>
          <p:cNvPicPr>
            <a:picLocks noChangeAspect="1"/>
          </p:cNvPicPr>
          <p:nvPr/>
        </p:nvPicPr>
        <p:blipFill>
          <a:blip r:embed="rId3"/>
          <a:stretch>
            <a:fillRect/>
          </a:stretch>
        </p:blipFill>
        <p:spPr>
          <a:xfrm>
            <a:off x="1792382" y="2682876"/>
            <a:ext cx="9409167" cy="531878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5AC11AE-B977-42D1-8A05-A276CA5AD7FA}"/>
              </a:ext>
            </a:extLst>
          </p:cNvPr>
          <p:cNvSpPr/>
          <p:nvPr/>
        </p:nvSpPr>
        <p:spPr>
          <a:xfrm>
            <a:off x="2374900" y="2832100"/>
            <a:ext cx="1209527" cy="87412"/>
          </a:xfrm>
          <a:prstGeom prst="rect">
            <a:avLst/>
          </a:prstGeom>
          <a:solidFill>
            <a:srgbClr val="FFFFFF"/>
          </a:solidFill>
          <a:ln w="12700">
            <a:miter lim="400000"/>
          </a:ln>
        </p:spPr>
        <p:txBody>
          <a:bodyPr lIns="50800" tIns="50800" rIns="50800" bIns="50800" anchor="ctr"/>
          <a:lstStyle/>
          <a:p>
            <a:endParaRPr dirty="0"/>
          </a:p>
        </p:txBody>
      </p:sp>
      <p:pic>
        <p:nvPicPr>
          <p:cNvPr id="4" name="winvic_logo_white.png" descr="winvic_logo_white.png">
            <a:extLst>
              <a:ext uri="{FF2B5EF4-FFF2-40B4-BE49-F238E27FC236}">
                <a16:creationId xmlns:a16="http://schemas.microsoft.com/office/drawing/2014/main" id="{A249AAD3-03F0-4CF8-AF55-F300E23FD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74900" y="440185"/>
            <a:ext cx="2198643" cy="760583"/>
          </a:xfrm>
          <a:prstGeom prst="rect">
            <a:avLst/>
          </a:prstGeom>
          <a:ln w="12700">
            <a:miter lim="400000"/>
          </a:ln>
        </p:spPr>
      </p:pic>
      <p:sp>
        <p:nvSpPr>
          <p:cNvPr id="2"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7CA8EFC7-9269-4F6F-872D-8DD17DC35DF8}"/>
              </a:ext>
            </a:extLst>
          </p:cNvPr>
          <p:cNvSpPr txBox="1"/>
          <p:nvPr/>
        </p:nvSpPr>
        <p:spPr>
          <a:xfrm>
            <a:off x="1040357" y="749300"/>
            <a:ext cx="9519424"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DEFECT CATEGORY EXAMPLES </a:t>
            </a:r>
          </a:p>
        </p:txBody>
      </p:sp>
      <p:graphicFrame>
        <p:nvGraphicFramePr>
          <p:cNvPr id="6" name="Table 7">
            <a:extLst>
              <a:ext uri="{FF2B5EF4-FFF2-40B4-BE49-F238E27FC236}">
                <a16:creationId xmlns:a16="http://schemas.microsoft.com/office/drawing/2014/main" id="{D3CEBC3E-161C-410B-ABE7-C65BE66F49A3}"/>
              </a:ext>
            </a:extLst>
          </p:cNvPr>
          <p:cNvGraphicFramePr>
            <a:graphicFrameLocks noGrp="1"/>
          </p:cNvGraphicFramePr>
          <p:nvPr>
            <p:extLst>
              <p:ext uri="{D42A27DB-BD31-4B8C-83A1-F6EECF244321}">
                <p14:modId xmlns:p14="http://schemas.microsoft.com/office/powerpoint/2010/main" val="2687327611"/>
              </p:ext>
            </p:extLst>
          </p:nvPr>
        </p:nvGraphicFramePr>
        <p:xfrm>
          <a:off x="671366" y="1754418"/>
          <a:ext cx="10547400" cy="4450080"/>
        </p:xfrm>
        <a:graphic>
          <a:graphicData uri="http://schemas.openxmlformats.org/drawingml/2006/table">
            <a:tbl>
              <a:tblPr firstRow="1" bandRow="1">
                <a:tableStyleId>{FABFCF23-3B69-468F-B69F-88F6DE6A72F2}</a:tableStyleId>
              </a:tblPr>
              <a:tblGrid>
                <a:gridCol w="10547400">
                  <a:extLst>
                    <a:ext uri="{9D8B030D-6E8A-4147-A177-3AD203B41FA5}">
                      <a16:colId xmlns:a16="http://schemas.microsoft.com/office/drawing/2014/main" val="2998490441"/>
                    </a:ext>
                  </a:extLst>
                </a:gridCol>
              </a:tblGrid>
              <a:tr h="370840">
                <a:tc>
                  <a:txBody>
                    <a:bodyPr/>
                    <a:lstStyle/>
                    <a:p>
                      <a:r>
                        <a:rPr lang="en-GB" sz="2000" dirty="0">
                          <a:solidFill>
                            <a:schemeClr val="tx1"/>
                          </a:solidFill>
                          <a:latin typeface="Arial"/>
                        </a:rPr>
                        <a:t>EMERGENCY DEFECT</a:t>
                      </a:r>
                    </a:p>
                  </a:txBody>
                  <a:tcPr/>
                </a:tc>
                <a:extLst>
                  <a:ext uri="{0D108BD9-81ED-4DB2-BD59-A6C34878D82A}">
                    <a16:rowId xmlns:a16="http://schemas.microsoft.com/office/drawing/2014/main" val="1383807112"/>
                  </a:ext>
                </a:extLst>
              </a:tr>
              <a:tr h="370839">
                <a:tc>
                  <a:txBody>
                    <a:bodyPr/>
                    <a:lstStyle/>
                    <a:p>
                      <a:pPr marL="0" marR="0" lvl="0" indent="0" algn="ctr">
                        <a:lnSpc>
                          <a:spcPct val="100000"/>
                        </a:lnSpc>
                        <a:spcBef>
                          <a:spcPts val="0"/>
                        </a:spcBef>
                        <a:spcAft>
                          <a:spcPts val="0"/>
                        </a:spcAft>
                        <a:buNone/>
                      </a:pPr>
                      <a:r>
                        <a:rPr lang="en-GB" sz="2000" b="0" i="1" u="none" strike="noStrike" noProof="0" dirty="0">
                          <a:latin typeface="Arial"/>
                        </a:rPr>
                        <a:t>(As a Duty of Care and prevention we recommend our customers make safe immediately) </a:t>
                      </a:r>
                      <a:r>
                        <a:rPr lang="en-GB" sz="2000" b="1" i="0" u="none" strike="noStrike" noProof="0" dirty="0">
                          <a:solidFill>
                            <a:srgbClr val="FF0000"/>
                          </a:solidFill>
                          <a:latin typeface="Arial"/>
                        </a:rPr>
                        <a:t> </a:t>
                      </a:r>
                      <a:endParaRPr lang="en-GB" sz="2000" b="0" i="0" u="none" strike="noStrike" noProof="0" dirty="0">
                        <a:latin typeface="Helvetica"/>
                      </a:endParaRPr>
                    </a:p>
                    <a:p>
                      <a:pPr marL="342900" marR="0" lvl="0" indent="-342900" algn="l">
                        <a:lnSpc>
                          <a:spcPct val="100000"/>
                        </a:lnSpc>
                        <a:spcBef>
                          <a:spcPts val="0"/>
                        </a:spcBef>
                        <a:spcAft>
                          <a:spcPts val="0"/>
                        </a:spcAft>
                        <a:buClr>
                          <a:srgbClr val="000000"/>
                        </a:buClr>
                        <a:buFont typeface="Wingdings,Sans-Serif"/>
                        <a:buChar char="Ø"/>
                      </a:pPr>
                      <a:endParaRPr lang="en-GB" sz="2000" b="0" i="0" u="none" strike="noStrike" noProof="0" dirty="0">
                        <a:latin typeface="Helvetica"/>
                      </a:endParaRP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Dangerous Electrics / consumer unit failure </a:t>
                      </a:r>
                      <a:endParaRPr lang="en-US" sz="2000" b="0" i="0" u="none" strike="noStrike" noProof="0" dirty="0">
                        <a:latin typeface="Helvetica"/>
                      </a:endParaRP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Fire/Smoke alarm / detector failure </a:t>
                      </a:r>
                      <a:endParaRPr lang="en-US" sz="2000" b="0" i="0" u="none" strike="noStrike" noProof="0">
                        <a:latin typeface="Helvetica"/>
                      </a:endParaRP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Burst pipe: isolated by stop valve in the first instance.</a:t>
                      </a:r>
                      <a:endParaRPr lang="en-US" sz="2000" b="0" i="0" u="none" strike="noStrike" noProof="0">
                        <a:latin typeface="Helvetica"/>
                      </a:endParaRP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Defect that may cause injury  </a:t>
                      </a:r>
                      <a:endParaRPr lang="en-GB" sz="2000" b="0" i="0" u="none" strike="noStrike" noProof="0" dirty="0">
                        <a:latin typeface="Helvetica"/>
                      </a:endParaRP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Total Heating failure (seasonal)</a:t>
                      </a:r>
                      <a:endParaRPr lang="en-US" sz="2000" b="0" i="0" u="none" strike="noStrike" noProof="0">
                        <a:latin typeface="Helvetica"/>
                      </a:endParaRP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Localised blocked Drains / WC’s / shower within the first month</a:t>
                      </a:r>
                      <a:endParaRPr lang="en-US" sz="2000" b="0" i="0" u="none" strike="noStrike" noProof="0">
                        <a:latin typeface="Helvetica"/>
                      </a:endParaRP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Main drain blockage - within 2 months from Practical Completion</a:t>
                      </a:r>
                      <a:endParaRPr lang="en-US" sz="2000" b="0" i="0" u="none" strike="noStrike" noProof="0">
                        <a:latin typeface="Helvetica"/>
                      </a:endParaRP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Security at low level:  external door/window make safe only</a:t>
                      </a:r>
                      <a:endParaRPr lang="en-US" sz="2000" b="0" i="0" u="none" strike="noStrike" noProof="0">
                        <a:latin typeface="Helvetica"/>
                      </a:endParaRPr>
                    </a:p>
                    <a:p>
                      <a:pPr marL="342900" marR="0" lvl="1"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Lift failure:  call lift company direct and log on the FIXFLO with full details</a:t>
                      </a:r>
                      <a:endParaRPr lang="en-US" sz="2000" b="0" i="0" u="none" strike="noStrike" noProof="0" dirty="0">
                        <a:latin typeface="Helvetica"/>
                      </a:endParaRPr>
                    </a:p>
                    <a:p>
                      <a:pPr marL="342900" marR="0" lvl="1"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Lift entrapment:  There is an emergency call button in the lift care or call main number immediately with the Lift data number. </a:t>
                      </a:r>
                      <a:endParaRPr lang="en-GB" sz="2000" dirty="0"/>
                    </a:p>
                  </a:txBody>
                  <a:tcPr/>
                </a:tc>
                <a:extLst>
                  <a:ext uri="{0D108BD9-81ED-4DB2-BD59-A6C34878D82A}">
                    <a16:rowId xmlns:a16="http://schemas.microsoft.com/office/drawing/2014/main" val="3589043518"/>
                  </a:ext>
                </a:extLst>
              </a:tr>
            </a:tbl>
          </a:graphicData>
        </a:graphic>
      </p:graphicFrame>
      <p:graphicFrame>
        <p:nvGraphicFramePr>
          <p:cNvPr id="12" name="Table 7">
            <a:extLst>
              <a:ext uri="{FF2B5EF4-FFF2-40B4-BE49-F238E27FC236}">
                <a16:creationId xmlns:a16="http://schemas.microsoft.com/office/drawing/2014/main" id="{60FA875D-268B-4D3D-9AA6-7A4F5EC93EB7}"/>
              </a:ext>
            </a:extLst>
          </p:cNvPr>
          <p:cNvGraphicFramePr>
            <a:graphicFrameLocks noGrp="1"/>
          </p:cNvGraphicFramePr>
          <p:nvPr>
            <p:extLst>
              <p:ext uri="{D42A27DB-BD31-4B8C-83A1-F6EECF244321}">
                <p14:modId xmlns:p14="http://schemas.microsoft.com/office/powerpoint/2010/main" val="3903351796"/>
              </p:ext>
            </p:extLst>
          </p:nvPr>
        </p:nvGraphicFramePr>
        <p:xfrm>
          <a:off x="684972" y="6445715"/>
          <a:ext cx="10547400" cy="2926080"/>
        </p:xfrm>
        <a:graphic>
          <a:graphicData uri="http://schemas.openxmlformats.org/drawingml/2006/table">
            <a:tbl>
              <a:tblPr firstRow="1" bandRow="1">
                <a:tableStyleId>{FABFCF23-3B69-468F-B69F-88F6DE6A72F2}</a:tableStyleId>
              </a:tblPr>
              <a:tblGrid>
                <a:gridCol w="10547400">
                  <a:extLst>
                    <a:ext uri="{9D8B030D-6E8A-4147-A177-3AD203B41FA5}">
                      <a16:colId xmlns:a16="http://schemas.microsoft.com/office/drawing/2014/main" val="2998490441"/>
                    </a:ext>
                  </a:extLst>
                </a:gridCol>
              </a:tblGrid>
              <a:tr h="370840">
                <a:tc>
                  <a:txBody>
                    <a:bodyPr/>
                    <a:lstStyle/>
                    <a:p>
                      <a:r>
                        <a:rPr lang="en-GB" sz="2000" dirty="0">
                          <a:solidFill>
                            <a:schemeClr val="tx1"/>
                          </a:solidFill>
                          <a:latin typeface="Arial"/>
                        </a:rPr>
                        <a:t>SERIOUS DEFECT</a:t>
                      </a:r>
                    </a:p>
                  </a:txBody>
                  <a:tcPr/>
                </a:tc>
                <a:extLst>
                  <a:ext uri="{0D108BD9-81ED-4DB2-BD59-A6C34878D82A}">
                    <a16:rowId xmlns:a16="http://schemas.microsoft.com/office/drawing/2014/main" val="1383807112"/>
                  </a:ext>
                </a:extLst>
              </a:tr>
              <a:tr h="370839">
                <a:tc>
                  <a:txBody>
                    <a:bodyPr/>
                    <a:lstStyle/>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No hot water </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Total heating failure (seasonal)</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Door Entry failure</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Unstable paving/steps -  make safe only</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Electrical: lighting failure, this does not include lamps</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Investigate roof leak</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Water leak / weep - minor - containable</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Water penetration doors / windows / walls / ceilings – investigation</a:t>
                      </a:r>
                      <a:endParaRPr lang="en-GB" dirty="0"/>
                    </a:p>
                  </a:txBody>
                  <a:tcPr/>
                </a:tc>
                <a:extLst>
                  <a:ext uri="{0D108BD9-81ED-4DB2-BD59-A6C34878D82A}">
                    <a16:rowId xmlns:a16="http://schemas.microsoft.com/office/drawing/2014/main" val="3589043518"/>
                  </a:ext>
                </a:extLst>
              </a:tr>
            </a:tbl>
          </a:graphicData>
        </a:graphic>
      </p:graphicFrame>
      <p:pic>
        <p:nvPicPr>
          <p:cNvPr id="8" name="Picture 7">
            <a:extLst>
              <a:ext uri="{FF2B5EF4-FFF2-40B4-BE49-F238E27FC236}">
                <a16:creationId xmlns:a16="http://schemas.microsoft.com/office/drawing/2014/main" id="{99678AF7-B28F-49CC-8A2E-20640ABBBC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spTree>
    <p:extLst>
      <p:ext uri="{BB962C8B-B14F-4D97-AF65-F5344CB8AC3E}">
        <p14:creationId xmlns:p14="http://schemas.microsoft.com/office/powerpoint/2010/main" val="222857275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57AABC92-41A2-4CC3-9F2A-A5EEB9757903}"/>
              </a:ext>
            </a:extLst>
          </p:cNvPr>
          <p:cNvSpPr txBox="1"/>
          <p:nvPr/>
        </p:nvSpPr>
        <p:spPr>
          <a:xfrm>
            <a:off x="1040357" y="749300"/>
            <a:ext cx="9519424"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DEFECT CATEGORY EXAMPLES </a:t>
            </a:r>
          </a:p>
        </p:txBody>
      </p:sp>
      <p:graphicFrame>
        <p:nvGraphicFramePr>
          <p:cNvPr id="10" name="Table 7">
            <a:extLst>
              <a:ext uri="{FF2B5EF4-FFF2-40B4-BE49-F238E27FC236}">
                <a16:creationId xmlns:a16="http://schemas.microsoft.com/office/drawing/2014/main" id="{FEC7AF3A-8BB8-4198-BC95-5DBC0341A718}"/>
              </a:ext>
            </a:extLst>
          </p:cNvPr>
          <p:cNvGraphicFramePr>
            <a:graphicFrameLocks noGrp="1"/>
          </p:cNvGraphicFramePr>
          <p:nvPr>
            <p:extLst>
              <p:ext uri="{D42A27DB-BD31-4B8C-83A1-F6EECF244321}">
                <p14:modId xmlns:p14="http://schemas.microsoft.com/office/powerpoint/2010/main" val="1898837893"/>
              </p:ext>
            </p:extLst>
          </p:nvPr>
        </p:nvGraphicFramePr>
        <p:xfrm>
          <a:off x="952832" y="2062690"/>
          <a:ext cx="10547400" cy="3840480"/>
        </p:xfrm>
        <a:graphic>
          <a:graphicData uri="http://schemas.openxmlformats.org/drawingml/2006/table">
            <a:tbl>
              <a:tblPr firstRow="1" bandRow="1">
                <a:tableStyleId>{FABFCF23-3B69-468F-B69F-88F6DE6A72F2}</a:tableStyleId>
              </a:tblPr>
              <a:tblGrid>
                <a:gridCol w="10547400">
                  <a:extLst>
                    <a:ext uri="{9D8B030D-6E8A-4147-A177-3AD203B41FA5}">
                      <a16:colId xmlns:a16="http://schemas.microsoft.com/office/drawing/2014/main" val="2998490441"/>
                    </a:ext>
                  </a:extLst>
                </a:gridCol>
              </a:tblGrid>
              <a:tr h="370840">
                <a:tc>
                  <a:txBody>
                    <a:bodyPr/>
                    <a:lstStyle/>
                    <a:p>
                      <a:r>
                        <a:rPr lang="en-GB" sz="2000" dirty="0">
                          <a:solidFill>
                            <a:schemeClr val="tx1"/>
                          </a:solidFill>
                          <a:latin typeface="Arial"/>
                        </a:rPr>
                        <a:t>ROUTINE DEFECT</a:t>
                      </a:r>
                    </a:p>
                  </a:txBody>
                  <a:tcPr/>
                </a:tc>
                <a:extLst>
                  <a:ext uri="{0D108BD9-81ED-4DB2-BD59-A6C34878D82A}">
                    <a16:rowId xmlns:a16="http://schemas.microsoft.com/office/drawing/2014/main" val="1383807112"/>
                  </a:ext>
                </a:extLst>
              </a:tr>
              <a:tr h="370839">
                <a:tc>
                  <a:txBody>
                    <a:bodyPr/>
                    <a:lstStyle/>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Electrical: 1 heater failure</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Electrical: 1-2 power socket failures</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Electrical: 1 light failure</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Mechanical: shower over bath failure</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Power to Washing machine </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Flooring lifting, potential trip hazard  - follow up from making safe.</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Main entrance: intermittent fault but secure</a:t>
                      </a: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Follow up remedial work following a defect</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External lights staying on.</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Window will not open – part required</a:t>
                      </a:r>
                      <a:endParaRPr lang="en-US" sz="2000" b="0" i="0" u="none" strike="noStrike" noProof="0" dirty="0"/>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External pavers pooling – no trip hazards</a:t>
                      </a:r>
                      <a:endParaRPr lang="en-GB" dirty="0"/>
                    </a:p>
                  </a:txBody>
                  <a:tcPr/>
                </a:tc>
                <a:extLst>
                  <a:ext uri="{0D108BD9-81ED-4DB2-BD59-A6C34878D82A}">
                    <a16:rowId xmlns:a16="http://schemas.microsoft.com/office/drawing/2014/main" val="3589043518"/>
                  </a:ext>
                </a:extLst>
              </a:tr>
            </a:tbl>
          </a:graphicData>
        </a:graphic>
      </p:graphicFrame>
      <p:pic>
        <p:nvPicPr>
          <p:cNvPr id="12" name="Picture 11">
            <a:extLst>
              <a:ext uri="{FF2B5EF4-FFF2-40B4-BE49-F238E27FC236}">
                <a16:creationId xmlns:a16="http://schemas.microsoft.com/office/drawing/2014/main" id="{BB1EF15A-3CEF-47D5-869F-93CC9AFC56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graphicFrame>
        <p:nvGraphicFramePr>
          <p:cNvPr id="4" name="Table 7">
            <a:extLst>
              <a:ext uri="{FF2B5EF4-FFF2-40B4-BE49-F238E27FC236}">
                <a16:creationId xmlns:a16="http://schemas.microsoft.com/office/drawing/2014/main" id="{8B110E4E-F4F5-CCFE-9D87-A43391A0BFCD}"/>
              </a:ext>
            </a:extLst>
          </p:cNvPr>
          <p:cNvGraphicFramePr>
            <a:graphicFrameLocks noGrp="1"/>
          </p:cNvGraphicFramePr>
          <p:nvPr>
            <p:extLst>
              <p:ext uri="{D42A27DB-BD31-4B8C-83A1-F6EECF244321}">
                <p14:modId xmlns:p14="http://schemas.microsoft.com/office/powerpoint/2010/main" val="2848911601"/>
              </p:ext>
            </p:extLst>
          </p:nvPr>
        </p:nvGraphicFramePr>
        <p:xfrm>
          <a:off x="952832" y="6155078"/>
          <a:ext cx="10547400" cy="1097280"/>
        </p:xfrm>
        <a:graphic>
          <a:graphicData uri="http://schemas.openxmlformats.org/drawingml/2006/table">
            <a:tbl>
              <a:tblPr firstRow="1" bandRow="1">
                <a:tableStyleId>{FABFCF23-3B69-468F-B69F-88F6DE6A72F2}</a:tableStyleId>
              </a:tblPr>
              <a:tblGrid>
                <a:gridCol w="10547400">
                  <a:extLst>
                    <a:ext uri="{9D8B030D-6E8A-4147-A177-3AD203B41FA5}">
                      <a16:colId xmlns:a16="http://schemas.microsoft.com/office/drawing/2014/main" val="2998490441"/>
                    </a:ext>
                  </a:extLst>
                </a:gridCol>
              </a:tblGrid>
              <a:tr h="370840">
                <a:tc>
                  <a:txBody>
                    <a:bodyPr/>
                    <a:lstStyle/>
                    <a:p>
                      <a:r>
                        <a:rPr lang="en-GB" sz="2000" dirty="0">
                          <a:solidFill>
                            <a:schemeClr val="tx1"/>
                          </a:solidFill>
                          <a:latin typeface="Arial"/>
                        </a:rPr>
                        <a:t>DEFERED TO END OF DEFECTS</a:t>
                      </a:r>
                    </a:p>
                  </a:txBody>
                  <a:tcPr/>
                </a:tc>
                <a:extLst>
                  <a:ext uri="{0D108BD9-81ED-4DB2-BD59-A6C34878D82A}">
                    <a16:rowId xmlns:a16="http://schemas.microsoft.com/office/drawing/2014/main" val="1383807112"/>
                  </a:ext>
                </a:extLst>
              </a:tr>
              <a:tr h="370839">
                <a:tc>
                  <a:txBody>
                    <a:bodyPr/>
                    <a:lstStyle/>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Landscaping Issues</a:t>
                      </a:r>
                    </a:p>
                    <a:p>
                      <a:pPr marL="342900" marR="0" lvl="0" indent="-342900" algn="l">
                        <a:lnSpc>
                          <a:spcPct val="100000"/>
                        </a:lnSpc>
                        <a:spcBef>
                          <a:spcPts val="0"/>
                        </a:spcBef>
                        <a:spcAft>
                          <a:spcPts val="0"/>
                        </a:spcAft>
                        <a:buClr>
                          <a:srgbClr val="000000"/>
                        </a:buClr>
                        <a:buFont typeface="Wingdings,Sans-Serif"/>
                        <a:buChar char="Ø"/>
                      </a:pPr>
                      <a:r>
                        <a:rPr lang="en-GB" sz="2000" b="0" i="0" u="none" strike="noStrike" noProof="0" dirty="0">
                          <a:latin typeface="Arial"/>
                        </a:rPr>
                        <a:t>Mastic Failures – Small Areas that do not result in leaks </a:t>
                      </a:r>
                      <a:endParaRPr lang="en-US" sz="2000" b="0" i="0" u="none" strike="noStrike" noProof="0" dirty="0"/>
                    </a:p>
                  </a:txBody>
                  <a:tcPr/>
                </a:tc>
                <a:extLst>
                  <a:ext uri="{0D108BD9-81ED-4DB2-BD59-A6C34878D82A}">
                    <a16:rowId xmlns:a16="http://schemas.microsoft.com/office/drawing/2014/main" val="3589043518"/>
                  </a:ext>
                </a:extLst>
              </a:tr>
            </a:tbl>
          </a:graphicData>
        </a:graphic>
      </p:graphicFrame>
    </p:spTree>
    <p:extLst>
      <p:ext uri="{BB962C8B-B14F-4D97-AF65-F5344CB8AC3E}">
        <p14:creationId xmlns:p14="http://schemas.microsoft.com/office/powerpoint/2010/main" val="24293278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9ACCB074-5EC2-4EFE-A202-967BC5F815E4}"/>
              </a:ext>
            </a:extLst>
          </p:cNvPr>
          <p:cNvSpPr txBox="1"/>
          <p:nvPr/>
        </p:nvSpPr>
        <p:spPr>
          <a:xfrm>
            <a:off x="1040357" y="749300"/>
            <a:ext cx="9519424"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LIFT BREAKDOWNS </a:t>
            </a:r>
          </a:p>
        </p:txBody>
      </p:sp>
      <p:sp>
        <p:nvSpPr>
          <p:cNvPr id="5"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6C408C9F-CE27-4143-AA43-92B6D2A89DB8}"/>
              </a:ext>
            </a:extLst>
          </p:cNvPr>
          <p:cNvSpPr txBox="1"/>
          <p:nvPr/>
        </p:nvSpPr>
        <p:spPr>
          <a:xfrm>
            <a:off x="1761341" y="826445"/>
            <a:ext cx="9461452" cy="2463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endParaRPr lang="en-US" b="1" dirty="0">
              <a:solidFill>
                <a:schemeClr val="tx1"/>
              </a:solidFill>
            </a:endParaRPr>
          </a:p>
          <a:p>
            <a:endParaRPr lang="en-US" b="1" dirty="0">
              <a:solidFill>
                <a:schemeClr val="tx1"/>
              </a:solidFill>
            </a:endParaRPr>
          </a:p>
          <a:p>
            <a:r>
              <a:rPr lang="en-US" b="1" dirty="0">
                <a:solidFill>
                  <a:schemeClr val="tx1"/>
                </a:solidFill>
                <a:latin typeface="Arial"/>
              </a:rPr>
              <a:t>24-Hour Contact Centre for Emergencies and Breakdowns</a:t>
            </a:r>
          </a:p>
          <a:p>
            <a:endParaRPr lang="en-US" b="1" dirty="0">
              <a:solidFill>
                <a:schemeClr val="tx1"/>
              </a:solidFill>
              <a:latin typeface="Arial"/>
            </a:endParaRPr>
          </a:p>
          <a:p>
            <a:r>
              <a:rPr lang="en-US" sz="2000" dirty="0">
                <a:solidFill>
                  <a:schemeClr val="tx1"/>
                </a:solidFill>
                <a:latin typeface="Arial"/>
              </a:rPr>
              <a:t>Report all faults direct to the KONE National Customer Contact Number </a:t>
            </a:r>
          </a:p>
          <a:p>
            <a:r>
              <a:rPr lang="en-US" b="1" dirty="0">
                <a:solidFill>
                  <a:schemeClr val="tx1"/>
                </a:solidFill>
                <a:latin typeface="Arial"/>
                <a:cs typeface="Arial"/>
              </a:rPr>
              <a:t>0800 652 0692</a:t>
            </a:r>
            <a:endParaRPr lang="en-US" dirty="0">
              <a:solidFill>
                <a:schemeClr val="tx1"/>
              </a:solidFill>
            </a:endParaRPr>
          </a:p>
        </p:txBody>
      </p:sp>
      <p:pic>
        <p:nvPicPr>
          <p:cNvPr id="7" name="Picture 6">
            <a:extLst>
              <a:ext uri="{FF2B5EF4-FFF2-40B4-BE49-F238E27FC236}">
                <a16:creationId xmlns:a16="http://schemas.microsoft.com/office/drawing/2014/main" id="{1712409B-6EDB-497F-8FEE-F81C93F6F6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9" name="Clipped_boxTall_Trans.png" descr="Clipped_boxTall_Trans.png">
            <a:extLst>
              <a:ext uri="{FF2B5EF4-FFF2-40B4-BE49-F238E27FC236}">
                <a16:creationId xmlns:a16="http://schemas.microsoft.com/office/drawing/2014/main" id="{177FBA4B-A761-44F4-9642-B3B72E6E04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636" y="3462928"/>
            <a:ext cx="3292001" cy="4641651"/>
          </a:xfrm>
          <a:prstGeom prst="rect">
            <a:avLst/>
          </a:prstGeom>
          <a:ln w="12700">
            <a:miter lim="400000"/>
          </a:ln>
        </p:spPr>
      </p:pic>
      <p:sp>
        <p:nvSpPr>
          <p:cNvPr id="11" name="Workforce persona  - Text/Bullets that give an overview of who this person is and their behaviours.  -">
            <a:extLst>
              <a:ext uri="{FF2B5EF4-FFF2-40B4-BE49-F238E27FC236}">
                <a16:creationId xmlns:a16="http://schemas.microsoft.com/office/drawing/2014/main" id="{48F700E9-B43A-445E-9727-8F659B6D4951}"/>
              </a:ext>
            </a:extLst>
          </p:cNvPr>
          <p:cNvSpPr txBox="1"/>
          <p:nvPr/>
        </p:nvSpPr>
        <p:spPr>
          <a:xfrm>
            <a:off x="1098574" y="3734710"/>
            <a:ext cx="2793398" cy="9185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r>
              <a:rPr lang="en-GB" sz="2800" b="1" dirty="0">
                <a:latin typeface="Arial"/>
                <a:ea typeface="Arial"/>
                <a:cs typeface="Arial"/>
                <a:sym typeface="Arial"/>
              </a:rPr>
              <a:t>Fire Fighter lift</a:t>
            </a: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sym typeface="Arial"/>
            </a:endParaRP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sym typeface="Arial"/>
            </a:endParaRP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endParaRPr>
          </a:p>
        </p:txBody>
      </p:sp>
      <p:pic>
        <p:nvPicPr>
          <p:cNvPr id="13" name="Clipped_boxTall_Trans.png" descr="Clipped_boxTall_Trans.png">
            <a:extLst>
              <a:ext uri="{FF2B5EF4-FFF2-40B4-BE49-F238E27FC236}">
                <a16:creationId xmlns:a16="http://schemas.microsoft.com/office/drawing/2014/main" id="{C02CCC9D-B0FC-4856-915E-CF2B10DC5B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6399" y="3477663"/>
            <a:ext cx="3292001" cy="4641651"/>
          </a:xfrm>
          <a:prstGeom prst="rect">
            <a:avLst/>
          </a:prstGeom>
          <a:ln w="12700">
            <a:miter lim="400000"/>
          </a:ln>
        </p:spPr>
      </p:pic>
      <p:sp>
        <p:nvSpPr>
          <p:cNvPr id="15" name="Workforce persona  - Text/Bullets that give an overview of who this person is and their behaviours.  -">
            <a:extLst>
              <a:ext uri="{FF2B5EF4-FFF2-40B4-BE49-F238E27FC236}">
                <a16:creationId xmlns:a16="http://schemas.microsoft.com/office/drawing/2014/main" id="{471A81F5-1C2A-49F9-939E-BB23F562A1C4}"/>
              </a:ext>
            </a:extLst>
          </p:cNvPr>
          <p:cNvSpPr txBox="1"/>
          <p:nvPr/>
        </p:nvSpPr>
        <p:spPr>
          <a:xfrm>
            <a:off x="5087080" y="3754497"/>
            <a:ext cx="2793398" cy="9415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r>
              <a:rPr lang="en-GB" sz="2800" b="1" dirty="0">
                <a:latin typeface="Arial"/>
                <a:ea typeface="Arial"/>
                <a:cs typeface="Arial"/>
                <a:sym typeface="Arial"/>
              </a:rPr>
              <a:t>Standard lift</a:t>
            </a: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sym typeface="Arial"/>
            </a:endParaRP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sym typeface="Arial"/>
            </a:endParaRP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endParaRPr>
          </a:p>
        </p:txBody>
      </p:sp>
      <p:pic>
        <p:nvPicPr>
          <p:cNvPr id="17" name="Clipped_boxTall_Trans.png" descr="Clipped_boxTall_Trans.png">
            <a:extLst>
              <a:ext uri="{FF2B5EF4-FFF2-40B4-BE49-F238E27FC236}">
                <a16:creationId xmlns:a16="http://schemas.microsoft.com/office/drawing/2014/main" id="{69C7EF69-7485-49A0-B627-1EC419F1C3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12766" y="3486535"/>
            <a:ext cx="3292002" cy="4641651"/>
          </a:xfrm>
          <a:prstGeom prst="rect">
            <a:avLst/>
          </a:prstGeom>
          <a:ln w="12700">
            <a:miter lim="400000"/>
          </a:ln>
        </p:spPr>
      </p:pic>
      <p:sp>
        <p:nvSpPr>
          <p:cNvPr id="19" name="Workforce persona  - Text/Bullets that give an overview of who this person is and their behaviours.  -">
            <a:extLst>
              <a:ext uri="{FF2B5EF4-FFF2-40B4-BE49-F238E27FC236}">
                <a16:creationId xmlns:a16="http://schemas.microsoft.com/office/drawing/2014/main" id="{E19011EB-CA35-45FB-86B2-9958224DB82A}"/>
              </a:ext>
            </a:extLst>
          </p:cNvPr>
          <p:cNvSpPr txBox="1"/>
          <p:nvPr/>
        </p:nvSpPr>
        <p:spPr>
          <a:xfrm>
            <a:off x="8917911" y="3768145"/>
            <a:ext cx="2793398" cy="9415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lstStyle/>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r>
              <a:rPr lang="en-GB" sz="2800" b="1" dirty="0">
                <a:latin typeface="Arial"/>
                <a:ea typeface="Arial"/>
                <a:cs typeface="Arial"/>
                <a:sym typeface="Arial"/>
              </a:rPr>
              <a:t>Standard lift</a:t>
            </a: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sym typeface="Arial"/>
            </a:endParaRP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sym typeface="Arial"/>
            </a:endParaRP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lang="en-GB" sz="2800" b="1" dirty="0">
              <a:latin typeface="Arial"/>
              <a:ea typeface="Arial"/>
              <a:cs typeface="Arial"/>
              <a:sym typeface="Arial"/>
            </a:endParaRPr>
          </a:p>
          <a:p>
            <a:pPr algn="l" defTabSz="257047">
              <a:lnSpc>
                <a:spcPct val="90000"/>
              </a:lnSpc>
              <a:defRPr sz="2500">
                <a:solidFill>
                  <a:srgbClr val="FFFFFF"/>
                </a:solidFill>
                <a:latin typeface="Frutiger LT Std 67 Bold Condens"/>
                <a:ea typeface="Frutiger LT Std 67 Bold Condens"/>
                <a:cs typeface="Frutiger LT Std 67 Bold Condens"/>
                <a:sym typeface="Frutiger LT Std 67 Bold Condens"/>
              </a:defRPr>
            </a:pPr>
            <a:endParaRPr sz="2800" b="1" dirty="0">
              <a:latin typeface="Arial"/>
              <a:ea typeface="Arial"/>
              <a:cs typeface="Arial"/>
              <a:sym typeface="Arial"/>
            </a:endParaRPr>
          </a:p>
        </p:txBody>
      </p:sp>
      <p:pic>
        <p:nvPicPr>
          <p:cNvPr id="2" name="Picture 1" descr="Logo&#10;&#10;Description automatically generated">
            <a:extLst>
              <a:ext uri="{FF2B5EF4-FFF2-40B4-BE49-F238E27FC236}">
                <a16:creationId xmlns:a16="http://schemas.microsoft.com/office/drawing/2014/main" id="{850E02FE-4526-10A2-00B4-803F2BC2B963}"/>
              </a:ext>
            </a:extLst>
          </p:cNvPr>
          <p:cNvPicPr>
            <a:picLocks noChangeAspect="1"/>
          </p:cNvPicPr>
          <p:nvPr/>
        </p:nvPicPr>
        <p:blipFill>
          <a:blip r:embed="rId4"/>
          <a:stretch>
            <a:fillRect/>
          </a:stretch>
        </p:blipFill>
        <p:spPr>
          <a:xfrm>
            <a:off x="225148" y="8282261"/>
            <a:ext cx="2695575" cy="1276350"/>
          </a:xfrm>
          <a:prstGeom prst="rect">
            <a:avLst/>
          </a:prstGeom>
        </p:spPr>
      </p:pic>
    </p:spTree>
    <p:extLst>
      <p:ext uri="{BB962C8B-B14F-4D97-AF65-F5344CB8AC3E}">
        <p14:creationId xmlns:p14="http://schemas.microsoft.com/office/powerpoint/2010/main" val="293607696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5AC11AE-B977-42D1-8A05-A276CA5AD7FA}"/>
              </a:ext>
            </a:extLst>
          </p:cNvPr>
          <p:cNvSpPr/>
          <p:nvPr/>
        </p:nvSpPr>
        <p:spPr>
          <a:xfrm>
            <a:off x="2374900" y="2832100"/>
            <a:ext cx="1209527" cy="87412"/>
          </a:xfrm>
          <a:prstGeom prst="rect">
            <a:avLst/>
          </a:prstGeom>
          <a:solidFill>
            <a:srgbClr val="FFFFFF"/>
          </a:solidFill>
          <a:ln w="12700">
            <a:miter lim="400000"/>
          </a:ln>
        </p:spPr>
        <p:txBody>
          <a:bodyPr lIns="50800" tIns="50800" rIns="50800" bIns="50800" anchor="ctr"/>
          <a:lstStyle/>
          <a:p>
            <a:endParaRPr dirty="0"/>
          </a:p>
        </p:txBody>
      </p:sp>
      <p:sp>
        <p:nvSpPr>
          <p:cNvPr id="7" name="Rectangle 6">
            <a:extLst>
              <a:ext uri="{FF2B5EF4-FFF2-40B4-BE49-F238E27FC236}">
                <a16:creationId xmlns:a16="http://schemas.microsoft.com/office/drawing/2014/main" id="{C8D7AB40-58DA-44BD-8F6F-66B1C3DFD8EF}"/>
              </a:ext>
            </a:extLst>
          </p:cNvPr>
          <p:cNvSpPr/>
          <p:nvPr/>
        </p:nvSpPr>
        <p:spPr>
          <a:xfrm>
            <a:off x="917770" y="2829816"/>
            <a:ext cx="11666613" cy="5878532"/>
          </a:xfrm>
          <a:prstGeom prst="rect">
            <a:avLst/>
          </a:prstGeom>
        </p:spPr>
        <p:txBody>
          <a:bodyPr wrap="square" lIns="91440" tIns="45720" rIns="91440" bIns="45720" anchor="t">
            <a:spAutoFit/>
          </a:bodyPr>
          <a:lstStyle/>
          <a:p>
            <a:endParaRPr lang="en-GB" sz="1800" dirty="0">
              <a:latin typeface="Arial" panose="020B0604020202020204" pitchFamily="34" charset="0"/>
              <a:cs typeface="Arial" panose="020B0604020202020204" pitchFamily="34" charset="0"/>
            </a:endParaRPr>
          </a:p>
          <a:p>
            <a:pPr marL="342900" indent="-342900" algn="just">
              <a:buFont typeface="Wingdings" panose="020B0604020202020204" pitchFamily="34" charset="0"/>
              <a:buChar char="Ø"/>
            </a:pPr>
            <a:r>
              <a:rPr lang="en-GB" sz="2000" dirty="0">
                <a:latin typeface="Arial"/>
                <a:cs typeface="Arial"/>
              </a:rPr>
              <a:t> it is essential to complete a </a:t>
            </a:r>
            <a:r>
              <a:rPr lang="en-GB" sz="2000" b="1" dirty="0">
                <a:latin typeface="Arial"/>
                <a:cs typeface="Arial"/>
              </a:rPr>
              <a:t>New Owner Registration Form </a:t>
            </a:r>
            <a:r>
              <a:rPr lang="en-GB" sz="2000" dirty="0">
                <a:latin typeface="Arial"/>
                <a:cs typeface="Arial"/>
              </a:rPr>
              <a:t>to ensure the 12-month contract is activated for your warranty cover</a:t>
            </a:r>
            <a:endParaRPr lang="en-GB" sz="2000" dirty="0">
              <a:latin typeface="Arial" panose="020B0604020202020204" pitchFamily="34" charset="0"/>
              <a:cs typeface="Arial" panose="020B0604020202020204" pitchFamily="34" charset="0"/>
            </a:endParaRPr>
          </a:p>
          <a:p>
            <a:pPr marL="342900" indent="-342900" algn="just">
              <a:buFont typeface="Wingdings" panose="020B0604020202020204" pitchFamily="34" charset="0"/>
              <a:buChar char="Ø"/>
            </a:pPr>
            <a:r>
              <a:rPr lang="en-GB" sz="2000" dirty="0">
                <a:latin typeface="Arial"/>
                <a:cs typeface="Arial"/>
              </a:rPr>
              <a:t>Lift service agreement for 12 months from the commissioning certificate and will include parts and labour. </a:t>
            </a:r>
            <a:endParaRPr lang="en-GB" sz="2000" dirty="0">
              <a:latin typeface="Arial" panose="020B0604020202020204" pitchFamily="34" charset="0"/>
              <a:cs typeface="Arial" panose="020B0604020202020204" pitchFamily="34" charset="0"/>
            </a:endParaRPr>
          </a:p>
          <a:p>
            <a:pPr marL="342900" indent="-342900" algn="just">
              <a:buFont typeface="Wingdings" panose="020B0604020202020204" pitchFamily="34" charset="0"/>
              <a:buChar char="Ø"/>
            </a:pPr>
            <a:r>
              <a:rPr lang="en-GB" sz="2000" dirty="0">
                <a:latin typeface="Arial"/>
                <a:cs typeface="Arial"/>
              </a:rPr>
              <a:t>4 Service visits during working hours</a:t>
            </a:r>
          </a:p>
          <a:p>
            <a:pPr marL="41275" algn="l"/>
            <a:endParaRPr lang="en-GB" sz="2000" dirty="0">
              <a:latin typeface="Arial"/>
              <a:cs typeface="Arial"/>
            </a:endParaRPr>
          </a:p>
          <a:p>
            <a:pPr marL="41275" algn="l"/>
            <a:r>
              <a:rPr lang="en-GB" sz="2000" dirty="0">
                <a:latin typeface="Arial"/>
                <a:cs typeface="Arial"/>
              </a:rPr>
              <a:t>The lifts have a World SIM card installed that uses the network with the strongest signal. Please note the diallers cannot be tested by the customer or consultants, they only dial out when the lift is in fault</a:t>
            </a:r>
            <a:endParaRPr lang="en-GB" sz="2000" dirty="0">
              <a:latin typeface="Arial" panose="020B0604020202020204" pitchFamily="34" charset="0"/>
              <a:cs typeface="Arial" panose="020B0604020202020204" pitchFamily="34" charset="0"/>
            </a:endParaRPr>
          </a:p>
          <a:p>
            <a:endParaRPr lang="en-GB" sz="2000" dirty="0">
              <a:latin typeface="Arial"/>
              <a:cs typeface="Arial"/>
            </a:endParaRPr>
          </a:p>
          <a:p>
            <a:pPr algn="l"/>
            <a:r>
              <a:rPr lang="en-GB" sz="2000" b="1" dirty="0">
                <a:solidFill>
                  <a:schemeClr val="tx1"/>
                </a:solidFill>
                <a:latin typeface="Arial"/>
                <a:cs typeface="Arial"/>
              </a:rPr>
              <a:t>Please check the following before reporting a lift defect to prevent any costly recharges:-</a:t>
            </a:r>
            <a:endParaRPr lang="en-GB" sz="2000" dirty="0">
              <a:solidFill>
                <a:schemeClr val="tx1"/>
              </a:solidFill>
              <a:latin typeface="Arial"/>
              <a:cs typeface="Arial"/>
            </a:endParaRPr>
          </a:p>
          <a:p>
            <a:endParaRPr lang="en-GB" sz="2000" dirty="0">
              <a:latin typeface="Arial"/>
              <a:cs typeface="Arial"/>
            </a:endParaRPr>
          </a:p>
          <a:p>
            <a:pPr marL="285750" indent="-285750" algn="l">
              <a:buFont typeface="Arial" panose="020B0604020202020204" pitchFamily="34" charset="0"/>
              <a:buChar char="•"/>
            </a:pPr>
            <a:r>
              <a:rPr lang="en-GB" sz="2000" dirty="0">
                <a:latin typeface="Arial"/>
                <a:cs typeface="Arial"/>
              </a:rPr>
              <a:t>Lift reference numbers are displayed on the data plate inside the lift</a:t>
            </a:r>
          </a:p>
          <a:p>
            <a:pPr marL="285750" indent="-285750" algn="l">
              <a:buFont typeface="Arial" panose="020B0604020202020204" pitchFamily="34" charset="0"/>
              <a:buChar char="•"/>
            </a:pPr>
            <a:r>
              <a:rPr lang="en-GB" sz="2000" dirty="0">
                <a:latin typeface="Arial"/>
                <a:cs typeface="Arial"/>
              </a:rPr>
              <a:t>Red &amp; white light – no entry means something has blocked the doors and it is essential to will need to check all doors on each floor</a:t>
            </a:r>
          </a:p>
          <a:p>
            <a:pPr marL="285750" indent="-285750" algn="l">
              <a:buFont typeface="Arial" panose="020B0604020202020204" pitchFamily="34" charset="0"/>
              <a:buChar char="•"/>
            </a:pPr>
            <a:r>
              <a:rPr lang="en-GB" sz="2000" dirty="0">
                <a:latin typeface="Arial"/>
                <a:cs typeface="Arial"/>
              </a:rPr>
              <a:t>If doors wedged, it will cause lift to fail</a:t>
            </a:r>
          </a:p>
          <a:p>
            <a:pPr marL="285750" indent="-285750" algn="l">
              <a:buFont typeface="Arial" panose="020B0604020202020204" pitchFamily="34" charset="0"/>
              <a:buChar char="•"/>
            </a:pPr>
            <a:r>
              <a:rPr lang="en-GB" sz="2000" dirty="0">
                <a:latin typeface="Arial"/>
                <a:cs typeface="Arial"/>
              </a:rPr>
              <a:t>Check runners and ensure vacuumed regularly</a:t>
            </a:r>
          </a:p>
          <a:p>
            <a:endParaRPr lang="en-GB" sz="2000" dirty="0"/>
          </a:p>
          <a:p>
            <a:pPr marL="41275" algn="l"/>
            <a:endParaRPr lang="en-GB" sz="18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69897B-EE27-4A3D-9DC6-8F14ACA2E7C2}"/>
              </a:ext>
            </a:extLst>
          </p:cNvPr>
          <p:cNvSpPr/>
          <p:nvPr/>
        </p:nvSpPr>
        <p:spPr>
          <a:xfrm>
            <a:off x="914100" y="1557632"/>
            <a:ext cx="10531059" cy="1323439"/>
          </a:xfrm>
          <a:prstGeom prst="rect">
            <a:avLst/>
          </a:prstGeom>
        </p:spPr>
        <p:txBody>
          <a:bodyPr wrap="square" lIns="91440" tIns="45720" rIns="91440" bIns="45720" anchor="t">
            <a:spAutoFit/>
          </a:bodyPr>
          <a:lstStyle/>
          <a:p>
            <a:pPr marL="41275"/>
            <a:r>
              <a:rPr lang="en-GB" sz="2000" b="1" dirty="0">
                <a:latin typeface="Arial"/>
                <a:cs typeface="Arial"/>
              </a:rPr>
              <a:t>Report faults direct to the Kone National Number </a:t>
            </a:r>
            <a:r>
              <a:rPr lang="en-US" sz="2000" b="1" dirty="0">
                <a:latin typeface="Arial"/>
                <a:cs typeface="Arial"/>
              </a:rPr>
              <a:t>0800 652 0692</a:t>
            </a:r>
            <a:endParaRPr lang="en-US" dirty="0"/>
          </a:p>
          <a:p>
            <a:pPr marL="41275"/>
            <a:endParaRPr lang="en-GB" sz="2000" b="1" dirty="0">
              <a:latin typeface="Arial" panose="020B0604020202020204" pitchFamily="34" charset="0"/>
              <a:cs typeface="Arial" panose="020B0604020202020204" pitchFamily="34" charset="0"/>
            </a:endParaRPr>
          </a:p>
          <a:p>
            <a:r>
              <a:rPr lang="en-GB" sz="2000" dirty="0">
                <a:solidFill>
                  <a:srgbClr val="FF0000"/>
                </a:solidFill>
                <a:latin typeface="Arial"/>
              </a:rPr>
              <a:t>Please ensure the defect and log number is raised on FIXFLO Portal to enable Customer Service to monitor progress</a:t>
            </a:r>
            <a:r>
              <a:rPr lang="en-GB" sz="2000" dirty="0">
                <a:latin typeface="Arial"/>
              </a:rPr>
              <a:t>.</a:t>
            </a:r>
          </a:p>
        </p:txBody>
      </p:sp>
      <p:sp>
        <p:nvSpPr>
          <p:cNvPr id="5"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78B3C8D6-5FA0-4720-B045-ABA641F52B8F}"/>
              </a:ext>
            </a:extLst>
          </p:cNvPr>
          <p:cNvSpPr txBox="1"/>
          <p:nvPr/>
        </p:nvSpPr>
        <p:spPr>
          <a:xfrm>
            <a:off x="1040357" y="749300"/>
            <a:ext cx="9519424"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USEFUL INFORMATION - LIFTS</a:t>
            </a:r>
          </a:p>
        </p:txBody>
      </p:sp>
      <p:pic>
        <p:nvPicPr>
          <p:cNvPr id="2" name="Picture 1">
            <a:extLst>
              <a:ext uri="{FF2B5EF4-FFF2-40B4-BE49-F238E27FC236}">
                <a16:creationId xmlns:a16="http://schemas.microsoft.com/office/drawing/2014/main" id="{8E6FD305-A755-AE87-B660-A446EC254F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9" name="Picture 8" descr="Logo&#10;&#10;Description automatically generated">
            <a:extLst>
              <a:ext uri="{FF2B5EF4-FFF2-40B4-BE49-F238E27FC236}">
                <a16:creationId xmlns:a16="http://schemas.microsoft.com/office/drawing/2014/main" id="{239221D1-BBF4-BC0E-7B88-7566873F1A04}"/>
              </a:ext>
            </a:extLst>
          </p:cNvPr>
          <p:cNvPicPr>
            <a:picLocks noChangeAspect="1"/>
          </p:cNvPicPr>
          <p:nvPr/>
        </p:nvPicPr>
        <p:blipFill>
          <a:blip r:embed="rId3"/>
          <a:stretch>
            <a:fillRect/>
          </a:stretch>
        </p:blipFill>
        <p:spPr>
          <a:xfrm>
            <a:off x="225148" y="8282261"/>
            <a:ext cx="2695575" cy="1276350"/>
          </a:xfrm>
          <a:prstGeom prst="rect">
            <a:avLst/>
          </a:prstGeom>
        </p:spPr>
      </p:pic>
    </p:spTree>
    <p:extLst>
      <p:ext uri="{BB962C8B-B14F-4D97-AF65-F5344CB8AC3E}">
        <p14:creationId xmlns:p14="http://schemas.microsoft.com/office/powerpoint/2010/main" val="11631835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3F8C37-3FB9-41C4-A35D-430720DB4344}"/>
              </a:ext>
            </a:extLst>
          </p:cNvPr>
          <p:cNvSpPr/>
          <p:nvPr/>
        </p:nvSpPr>
        <p:spPr>
          <a:xfrm>
            <a:off x="616226" y="258418"/>
            <a:ext cx="10240664" cy="3293209"/>
          </a:xfrm>
          <a:prstGeom prst="rect">
            <a:avLst/>
          </a:prstGeom>
        </p:spPr>
        <p:txBody>
          <a:bodyPr wrap="square">
            <a:spAutoFit/>
          </a:bodyPr>
          <a:lstStyle/>
          <a:p>
            <a:pPr algn="l"/>
            <a:r>
              <a:rPr lang="en-GB" sz="2800" b="1" dirty="0">
                <a:latin typeface="Arial" panose="020B0604020202020204" pitchFamily="34" charset="0"/>
                <a:ea typeface="Calibri" panose="020F0502020204030204" pitchFamily="34" charset="0"/>
                <a:cs typeface="Arial" panose="020B0604020202020204" pitchFamily="34" charset="0"/>
              </a:rPr>
              <a:t>								</a:t>
            </a: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sz="1800" b="1" dirty="0">
              <a:latin typeface="Arial" panose="020B0604020202020204" pitchFamily="34" charset="0"/>
              <a:ea typeface="Calibri" panose="020F0502020204030204" pitchFamily="34" charset="0"/>
              <a:cs typeface="Arial" panose="020B0604020202020204" pitchFamily="34" charset="0"/>
            </a:endParaRPr>
          </a:p>
          <a:p>
            <a:pPr algn="l"/>
            <a:endParaRPr lang="en-GB" sz="1800" b="1" dirty="0">
              <a:latin typeface="Arial" panose="020B0604020202020204" pitchFamily="34" charset="0"/>
              <a:ea typeface="Calibri" panose="020F0502020204030204" pitchFamily="34" charset="0"/>
              <a:cs typeface="Arial" panose="020B0604020202020204" pitchFamily="34" charset="0"/>
            </a:endParaRPr>
          </a:p>
          <a:p>
            <a:pPr algn="l"/>
            <a:endParaRPr lang="en-GB" sz="1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ea typeface="Calibri" panose="020F0502020204030204" pitchFamily="34" charset="0"/>
              <a:cs typeface="Arial" panose="020B0604020202020204" pitchFamily="34" charset="0"/>
            </a:endParaRPr>
          </a:p>
          <a:p>
            <a:pPr algn="l"/>
            <a:endParaRPr lang="en-GB" sz="18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15AB963-21F0-442D-8F18-9589DF80AB01}"/>
              </a:ext>
            </a:extLst>
          </p:cNvPr>
          <p:cNvSpPr/>
          <p:nvPr/>
        </p:nvSpPr>
        <p:spPr>
          <a:xfrm>
            <a:off x="4660900" y="624676"/>
            <a:ext cx="6195990" cy="7971413"/>
          </a:xfrm>
          <a:prstGeom prst="rect">
            <a:avLst/>
          </a:prstGeom>
        </p:spPr>
        <p:txBody>
          <a:bodyPr wrap="square" lIns="91440" tIns="45720" rIns="91440" bIns="45720" anchor="t">
            <a:spAutoFit/>
          </a:bodyPr>
          <a:lstStyle/>
          <a:p>
            <a:pPr algn="l"/>
            <a:r>
              <a:rPr lang="en-GB" sz="2800" b="1" dirty="0">
                <a:latin typeface="Arial" panose="020B0604020202020204" pitchFamily="34" charset="0"/>
                <a:ea typeface="Calibri" panose="020F0502020204030204" pitchFamily="34" charset="0"/>
                <a:cs typeface="Arial" panose="020B0604020202020204" pitchFamily="34" charset="0"/>
              </a:rPr>
              <a:t>								</a:t>
            </a: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sz="20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l" fontAlgn="ctr" hangingPunct="1">
              <a:buClr>
                <a:prstClr val="black"/>
              </a:buClr>
              <a:defRPr/>
            </a:pPr>
            <a:endParaRPr lang="en-GB" altLang="en-US" sz="2000" b="1" dirty="0">
              <a:latin typeface="Arial"/>
              <a:ea typeface="ＭＳ Ｐゴシック"/>
              <a:cs typeface="Arial"/>
            </a:endParaRPr>
          </a:p>
          <a:p>
            <a:pPr marL="342900" indent="-342900" algn="l" fontAlgn="ctr" hangingPunct="1">
              <a:buClr>
                <a:prstClr val="black"/>
              </a:buClr>
              <a:buFont typeface="Wingdings" panose="05000000000000000000" pitchFamily="2" charset="2"/>
              <a:buChar char="ü"/>
              <a:defRPr/>
            </a:pPr>
            <a:r>
              <a:rPr lang="en-GB" altLang="en-US" sz="2000" b="1" dirty="0">
                <a:latin typeface="Arial"/>
                <a:ea typeface="ＭＳ Ｐゴシック"/>
                <a:cs typeface="Arial"/>
              </a:rPr>
              <a:t>Training -</a:t>
            </a:r>
            <a:r>
              <a:rPr lang="en-GB" altLang="en-US" sz="2000" dirty="0">
                <a:latin typeface="Arial"/>
                <a:ea typeface="ＭＳ Ｐゴシック"/>
                <a:cs typeface="Arial"/>
              </a:rPr>
              <a:t> Winvic Project Team will organise training for your building’s systems. </a:t>
            </a:r>
          </a:p>
          <a:p>
            <a:pPr marL="342900" indent="-342900" algn="l" fontAlgn="ctr" hangingPunct="1">
              <a:buClr>
                <a:prstClr val="black"/>
              </a:buClr>
              <a:buFont typeface="Wingdings" panose="05000000000000000000" pitchFamily="2" charset="2"/>
              <a:buChar char="ü"/>
              <a:defRPr/>
            </a:pPr>
            <a:r>
              <a:rPr lang="en-GB" altLang="en-US" sz="2000" b="1" dirty="0">
                <a:latin typeface="Arial"/>
                <a:ea typeface="ＭＳ Ｐゴシック"/>
                <a:cs typeface="Arial"/>
              </a:rPr>
              <a:t>Attendance -</a:t>
            </a:r>
            <a:r>
              <a:rPr lang="en-GB" altLang="en-US" sz="2000" dirty="0">
                <a:latin typeface="Arial"/>
                <a:ea typeface="ＭＳ Ｐゴシック"/>
                <a:cs typeface="Arial"/>
              </a:rPr>
              <a:t>  Highly recommend the Building Managers &amp; Maintenance Team attend </a:t>
            </a:r>
          </a:p>
          <a:p>
            <a:pPr marL="342900" indent="-342900" algn="l" fontAlgn="ctr" hangingPunct="1">
              <a:buClr>
                <a:prstClr val="black"/>
              </a:buClr>
              <a:buFont typeface="Wingdings" panose="05000000000000000000" pitchFamily="2" charset="2"/>
              <a:buChar char="ü"/>
              <a:defRPr/>
            </a:pPr>
            <a:r>
              <a:rPr lang="en-GB" altLang="en-US" sz="2000" b="1" dirty="0">
                <a:latin typeface="Arial"/>
                <a:ea typeface="ＭＳ Ｐゴシック"/>
                <a:cs typeface="Arial"/>
              </a:rPr>
              <a:t>Recording -</a:t>
            </a:r>
            <a:r>
              <a:rPr lang="en-GB" altLang="en-US" sz="2000" dirty="0">
                <a:latin typeface="Arial"/>
                <a:ea typeface="ＭＳ Ｐゴシック"/>
                <a:cs typeface="Arial"/>
              </a:rPr>
              <a:t> Training will be recorded and loaded onto Dashboard.   </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r>
              <a:rPr lang="en-GB" altLang="en-US" sz="2000" dirty="0">
                <a:solidFill>
                  <a:schemeClr val="tx1"/>
                </a:solidFill>
                <a:latin typeface="Arial"/>
                <a:ea typeface="ＭＳ Ｐゴシック"/>
                <a:cs typeface="Arial"/>
              </a:rPr>
              <a:t>It is essential that maintenance is completed regularly as a lack of attention may cause damage to your building and its systems which will not be covered by Manufacturers Warranty or Winvic Construction Ltd. This includes minor adjustments and fair wear and tear. </a:t>
            </a:r>
          </a:p>
          <a:p>
            <a:pPr algn="l" fontAlgn="ctr" hangingPunct="1">
              <a:buClr>
                <a:prstClr val="black"/>
              </a:buClr>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r>
              <a:rPr lang="en-GB" altLang="en-US" sz="2000" dirty="0">
                <a:solidFill>
                  <a:schemeClr val="tx1">
                    <a:lumMod val="95000"/>
                    <a:lumOff val="5000"/>
                  </a:schemeClr>
                </a:solidFill>
                <a:latin typeface="Arial"/>
                <a:ea typeface="ＭＳ Ｐゴシック"/>
                <a:cs typeface="Arial"/>
              </a:rPr>
              <a:t>Full technical details of the buildings operation is contained within the Building Manuals and should always be referred to for specific information. </a:t>
            </a:r>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ea typeface="Calibri" panose="020F0502020204030204" pitchFamily="34" charset="0"/>
              <a:cs typeface="Arial" panose="020B0604020202020204" pitchFamily="34" charset="0"/>
            </a:endParaRPr>
          </a:p>
          <a:p>
            <a:pPr algn="l"/>
            <a:endParaRPr lang="en-GB" sz="1800" dirty="0">
              <a:latin typeface="Arial" panose="020B0604020202020204" pitchFamily="34" charset="0"/>
              <a:ea typeface="Calibri" panose="020F0502020204030204" pitchFamily="34" charset="0"/>
              <a:cs typeface="Arial" panose="020B0604020202020204" pitchFamily="34" charset="0"/>
            </a:endParaRPr>
          </a:p>
        </p:txBody>
      </p:sp>
      <p:sp>
        <p:nvSpPr>
          <p:cNvPr id="3"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6EA445C4-D4F6-E153-C7F1-4A7F0B4E97C3}"/>
              </a:ext>
            </a:extLst>
          </p:cNvPr>
          <p:cNvSpPr txBox="1"/>
          <p:nvPr/>
        </p:nvSpPr>
        <p:spPr>
          <a:xfrm>
            <a:off x="1040357" y="749300"/>
            <a:ext cx="9519424"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PREVENTIVE MAINTENANCE </a:t>
            </a:r>
          </a:p>
        </p:txBody>
      </p:sp>
      <p:pic>
        <p:nvPicPr>
          <p:cNvPr id="5" name="Picture 4">
            <a:extLst>
              <a:ext uri="{FF2B5EF4-FFF2-40B4-BE49-F238E27FC236}">
                <a16:creationId xmlns:a16="http://schemas.microsoft.com/office/drawing/2014/main" id="{FE2592F9-2FB3-29B4-CBE5-B6A5D7B852F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7" name="Picture 6">
            <a:extLst>
              <a:ext uri="{FF2B5EF4-FFF2-40B4-BE49-F238E27FC236}">
                <a16:creationId xmlns:a16="http://schemas.microsoft.com/office/drawing/2014/main" id="{16D29CBA-7E42-8839-E18C-DD1713305C19}"/>
              </a:ext>
            </a:extLst>
          </p:cNvPr>
          <p:cNvPicPr>
            <a:picLocks noChangeAspect="1"/>
          </p:cNvPicPr>
          <p:nvPr/>
        </p:nvPicPr>
        <p:blipFill>
          <a:blip r:embed="rId3"/>
          <a:stretch>
            <a:fillRect/>
          </a:stretch>
        </p:blipFill>
        <p:spPr>
          <a:xfrm>
            <a:off x="616226" y="3647411"/>
            <a:ext cx="3730196" cy="2458777"/>
          </a:xfrm>
          <a:prstGeom prst="rect">
            <a:avLst/>
          </a:prstGeom>
          <a:effectLst>
            <a:softEdge rad="127000"/>
          </a:effectLst>
        </p:spPr>
      </p:pic>
      <p:pic>
        <p:nvPicPr>
          <p:cNvPr id="8" name="Picture 2" descr="Our Bathroom Product Warranty Information - Bathing Solutions">
            <a:extLst>
              <a:ext uri="{FF2B5EF4-FFF2-40B4-BE49-F238E27FC236}">
                <a16:creationId xmlns:a16="http://schemas.microsoft.com/office/drawing/2014/main" id="{B14B9937-A724-887E-09C7-7441E7D64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32" y="8073543"/>
            <a:ext cx="1661621" cy="1528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930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3F8C37-3FB9-41C4-A35D-430720DB4344}"/>
              </a:ext>
            </a:extLst>
          </p:cNvPr>
          <p:cNvSpPr/>
          <p:nvPr/>
        </p:nvSpPr>
        <p:spPr>
          <a:xfrm>
            <a:off x="616226" y="258418"/>
            <a:ext cx="10240664" cy="3293209"/>
          </a:xfrm>
          <a:prstGeom prst="rect">
            <a:avLst/>
          </a:prstGeom>
        </p:spPr>
        <p:txBody>
          <a:bodyPr wrap="square">
            <a:spAutoFit/>
          </a:bodyPr>
          <a:lstStyle/>
          <a:p>
            <a:pPr algn="l"/>
            <a:r>
              <a:rPr lang="en-GB" sz="2800" b="1" dirty="0">
                <a:latin typeface="Arial" panose="020B0604020202020204" pitchFamily="34" charset="0"/>
                <a:ea typeface="Calibri" panose="020F0502020204030204" pitchFamily="34" charset="0"/>
                <a:cs typeface="Arial" panose="020B0604020202020204" pitchFamily="34" charset="0"/>
              </a:rPr>
              <a:t>								</a:t>
            </a: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sz="1800" b="1" dirty="0">
              <a:latin typeface="Arial" panose="020B0604020202020204" pitchFamily="34" charset="0"/>
              <a:ea typeface="Calibri" panose="020F0502020204030204" pitchFamily="34" charset="0"/>
              <a:cs typeface="Arial" panose="020B0604020202020204" pitchFamily="34" charset="0"/>
            </a:endParaRPr>
          </a:p>
          <a:p>
            <a:pPr algn="l"/>
            <a:endParaRPr lang="en-GB" sz="1800" b="1" dirty="0">
              <a:latin typeface="Arial" panose="020B0604020202020204" pitchFamily="34" charset="0"/>
              <a:ea typeface="Calibri" panose="020F0502020204030204" pitchFamily="34" charset="0"/>
              <a:cs typeface="Arial" panose="020B0604020202020204" pitchFamily="34" charset="0"/>
            </a:endParaRPr>
          </a:p>
          <a:p>
            <a:pPr algn="l"/>
            <a:endParaRPr lang="en-GB" sz="18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ea typeface="Calibri" panose="020F0502020204030204" pitchFamily="34" charset="0"/>
              <a:cs typeface="Arial" panose="020B0604020202020204" pitchFamily="34" charset="0"/>
            </a:endParaRPr>
          </a:p>
          <a:p>
            <a:pPr algn="l"/>
            <a:endParaRPr lang="en-GB" sz="18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15AB963-21F0-442D-8F18-9589DF80AB01}"/>
              </a:ext>
            </a:extLst>
          </p:cNvPr>
          <p:cNvSpPr/>
          <p:nvPr/>
        </p:nvSpPr>
        <p:spPr>
          <a:xfrm>
            <a:off x="616226" y="258418"/>
            <a:ext cx="10240664" cy="5786199"/>
          </a:xfrm>
          <a:prstGeom prst="rect">
            <a:avLst/>
          </a:prstGeom>
        </p:spPr>
        <p:txBody>
          <a:bodyPr wrap="square" lIns="91440" tIns="45720" rIns="91440" bIns="45720" anchor="t">
            <a:spAutoFit/>
          </a:bodyPr>
          <a:lstStyle/>
          <a:p>
            <a:pPr algn="l"/>
            <a:r>
              <a:rPr lang="en-GB" sz="2800" b="1" dirty="0">
                <a:latin typeface="Arial" panose="020B0604020202020204" pitchFamily="34" charset="0"/>
                <a:ea typeface="Calibri" panose="020F0502020204030204" pitchFamily="34" charset="0"/>
                <a:cs typeface="Arial" panose="020B0604020202020204" pitchFamily="34" charset="0"/>
              </a:rPr>
              <a:t>								</a:t>
            </a: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altLang="en-US" b="1" dirty="0">
              <a:latin typeface="Arial" panose="020B0604020202020204" pitchFamily="34" charset="0"/>
              <a:ea typeface="ＭＳ Ｐゴシック" panose="020B0600070205080204" pitchFamily="34" charset="-128"/>
              <a:cs typeface="Arial" panose="020B0604020202020204" pitchFamily="34" charset="0"/>
            </a:endParaRPr>
          </a:p>
          <a:p>
            <a:pPr algn="l"/>
            <a:endParaRPr lang="en-GB" sz="2000" dirty="0">
              <a:solidFill>
                <a:schemeClr val="tx1"/>
              </a:solidFill>
              <a:latin typeface="Arial"/>
              <a:ea typeface="Calibri" panose="020F0502020204030204" pitchFamily="34" charset="0"/>
              <a:cs typeface="Arial"/>
            </a:endParaRPr>
          </a:p>
          <a:p>
            <a:pPr algn="l"/>
            <a:r>
              <a:rPr lang="en-GB" sz="2000" dirty="0">
                <a:solidFill>
                  <a:schemeClr val="tx1"/>
                </a:solidFill>
                <a:latin typeface="Arial"/>
                <a:ea typeface="Calibri" panose="020F0502020204030204" pitchFamily="34" charset="0"/>
                <a:cs typeface="Arial"/>
              </a:rPr>
              <a:t>It is the responsibility of the occupier to co-ordinate and evaluate any recommendations made with the manuals to establish a planned maintenance programme and statutory requirements.</a:t>
            </a:r>
            <a:endParaRPr lang="en-GB" sz="180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endParaRPr lang="en-GB" sz="2000"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gn="l"/>
            <a:r>
              <a:rPr lang="en-GB" sz="2000" dirty="0">
                <a:solidFill>
                  <a:schemeClr val="tx1"/>
                </a:solidFill>
                <a:latin typeface="Arial"/>
                <a:ea typeface="Calibri" panose="020F0502020204030204" pitchFamily="34" charset="0"/>
                <a:cs typeface="Arial"/>
              </a:rPr>
              <a:t>The Aftercare Plan provided is not intend to conflict with or preclude any statutory or standard maintenance programme, practices or procedures established. It is essential that Risk Assessments are undertaken by the occupier for all aspects of cleaning and maintenance in accordance with the HSE statutory requirements.  </a:t>
            </a:r>
            <a:endParaRPr lang="en-GB"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endParaRPr lang="en-GB" sz="20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l"/>
            <a:r>
              <a:rPr lang="en-GB" sz="2000" dirty="0">
                <a:latin typeface="Arial"/>
                <a:cs typeface="Arial"/>
              </a:rPr>
              <a:t>Winvic  Customer Service Manager will provide some guidance and useful information for key areas.</a:t>
            </a: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ea typeface="Calibri" panose="020F0502020204030204" pitchFamily="34" charset="0"/>
              <a:cs typeface="Arial" panose="020B0604020202020204" pitchFamily="34" charset="0"/>
            </a:endParaRPr>
          </a:p>
          <a:p>
            <a:pPr algn="l"/>
            <a:endParaRPr lang="en-GB" sz="1800" dirty="0">
              <a:latin typeface="Arial" panose="020B0604020202020204" pitchFamily="34" charset="0"/>
              <a:ea typeface="Calibri" panose="020F0502020204030204" pitchFamily="34" charset="0"/>
              <a:cs typeface="Arial" panose="020B0604020202020204" pitchFamily="34" charset="0"/>
            </a:endParaRPr>
          </a:p>
        </p:txBody>
      </p:sp>
      <p:sp>
        <p:nvSpPr>
          <p:cNvPr id="3"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6EA445C4-D4F6-E153-C7F1-4A7F0B4E97C3}"/>
              </a:ext>
            </a:extLst>
          </p:cNvPr>
          <p:cNvSpPr txBox="1"/>
          <p:nvPr/>
        </p:nvSpPr>
        <p:spPr>
          <a:xfrm>
            <a:off x="1040357" y="749300"/>
            <a:ext cx="9519424"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SERVICE AND MAINTENANCE </a:t>
            </a:r>
          </a:p>
        </p:txBody>
      </p:sp>
      <p:pic>
        <p:nvPicPr>
          <p:cNvPr id="4" name="Picture 4" descr="Graphical user interface, application, table, Excel&#10;&#10;Description automatically generated">
            <a:extLst>
              <a:ext uri="{FF2B5EF4-FFF2-40B4-BE49-F238E27FC236}">
                <a16:creationId xmlns:a16="http://schemas.microsoft.com/office/drawing/2014/main" id="{82AA5523-17BE-B9E1-D320-DC519BBFEBF0}"/>
              </a:ext>
            </a:extLst>
          </p:cNvPr>
          <p:cNvPicPr>
            <a:picLocks noChangeAspect="1"/>
          </p:cNvPicPr>
          <p:nvPr/>
        </p:nvPicPr>
        <p:blipFill rotWithShape="1">
          <a:blip r:embed="rId2"/>
          <a:srcRect l="1170" t="40035" r="26900" b="30663"/>
          <a:stretch/>
        </p:blipFill>
        <p:spPr>
          <a:xfrm>
            <a:off x="303662" y="5448221"/>
            <a:ext cx="12397476" cy="2840091"/>
          </a:xfrm>
          <a:prstGeom prst="rect">
            <a:avLst/>
          </a:prstGeom>
        </p:spPr>
      </p:pic>
      <p:pic>
        <p:nvPicPr>
          <p:cNvPr id="5" name="Picture 4">
            <a:extLst>
              <a:ext uri="{FF2B5EF4-FFF2-40B4-BE49-F238E27FC236}">
                <a16:creationId xmlns:a16="http://schemas.microsoft.com/office/drawing/2014/main" id="{FE2592F9-2FB3-29B4-CBE5-B6A5D7B85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spTree>
    <p:extLst>
      <p:ext uri="{BB962C8B-B14F-4D97-AF65-F5344CB8AC3E}">
        <p14:creationId xmlns:p14="http://schemas.microsoft.com/office/powerpoint/2010/main" val="179749920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199CEB-72FC-4578-A6FB-1A5092B3680B}"/>
              </a:ext>
            </a:extLst>
          </p:cNvPr>
          <p:cNvSpPr/>
          <p:nvPr/>
        </p:nvSpPr>
        <p:spPr>
          <a:xfrm>
            <a:off x="592429" y="1988827"/>
            <a:ext cx="10934164" cy="1107996"/>
          </a:xfrm>
          <a:prstGeom prst="rect">
            <a:avLst/>
          </a:prstGeom>
        </p:spPr>
        <p:txBody>
          <a:bodyPr wrap="square">
            <a:spAutoFit/>
          </a:bodyPr>
          <a:lstStyle/>
          <a:p>
            <a:pPr algn="l" fontAlgn="ctr" hangingPunct="1">
              <a:defRPr/>
            </a:pP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defRPr/>
            </a:pP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endParaRPr lang="en-GB" altLang="en-US" sz="1800"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5" name="Rectangle 4">
            <a:extLst>
              <a:ext uri="{FF2B5EF4-FFF2-40B4-BE49-F238E27FC236}">
                <a16:creationId xmlns:a16="http://schemas.microsoft.com/office/drawing/2014/main" id="{3A5CBA38-594E-448F-9B2E-778E8C39518A}"/>
              </a:ext>
            </a:extLst>
          </p:cNvPr>
          <p:cNvSpPr/>
          <p:nvPr/>
        </p:nvSpPr>
        <p:spPr>
          <a:xfrm>
            <a:off x="719342" y="876239"/>
            <a:ext cx="10934164" cy="646331"/>
          </a:xfrm>
          <a:prstGeom prst="rect">
            <a:avLst/>
          </a:prstGeom>
        </p:spPr>
        <p:txBody>
          <a:bodyPr wrap="square" lIns="91440" tIns="45720" rIns="91440" bIns="45720" anchor="t">
            <a:spAutoFit/>
          </a:bodyPr>
          <a:lstStyle/>
          <a:p>
            <a:pPr algn="l" fontAlgn="ctr" hangingPunct="1">
              <a:defRPr/>
            </a:pP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defRPr/>
            </a:pP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p:txBody>
      </p:sp>
      <p:pic>
        <p:nvPicPr>
          <p:cNvPr id="3" name="Picture 2">
            <a:extLst>
              <a:ext uri="{FF2B5EF4-FFF2-40B4-BE49-F238E27FC236}">
                <a16:creationId xmlns:a16="http://schemas.microsoft.com/office/drawing/2014/main" id="{EDDFE9D0-A3BD-40D4-AE9D-70DE15676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478237"/>
            <a:ext cx="3340305" cy="1099155"/>
          </a:xfrm>
          <a:prstGeom prst="rect">
            <a:avLst/>
          </a:prstGeom>
        </p:spPr>
      </p:pic>
      <p:sp>
        <p:nvSpPr>
          <p:cNvPr id="7" name="TextBox 6">
            <a:extLst>
              <a:ext uri="{FF2B5EF4-FFF2-40B4-BE49-F238E27FC236}">
                <a16:creationId xmlns:a16="http://schemas.microsoft.com/office/drawing/2014/main" id="{C8E4B3D8-1AEA-28B5-CA35-AF244C6DE6B3}"/>
              </a:ext>
            </a:extLst>
          </p:cNvPr>
          <p:cNvSpPr txBox="1"/>
          <p:nvPr/>
        </p:nvSpPr>
        <p:spPr>
          <a:xfrm>
            <a:off x="592430" y="1600710"/>
            <a:ext cx="10934163" cy="6897273"/>
          </a:xfrm>
          <a:prstGeom prst="rect">
            <a:avLst/>
          </a:prstGeom>
          <a:noFill/>
        </p:spPr>
        <p:txBody>
          <a:bodyPr wrap="square">
            <a:spAutoFit/>
          </a:bodyPr>
          <a:lstStyle/>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We advise our clients and customers of Government Regulation changes during review meetings and on email.  The most recent change included Fire Door Maintenance implemented on 23 January 2023.</a:t>
            </a: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Please ensure that the Appointed/Responsible Persons familiarise themselves with the changes to the Fire Safety (England) Regulations and implement required documentation. </a:t>
            </a: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We recommend complying with </a:t>
            </a:r>
            <a:r>
              <a:rPr lang="en-GB" sz="2000" b="1" i="1" dirty="0">
                <a:effectLst/>
                <a:latin typeface="Arial" panose="020B0604020202020204" pitchFamily="34" charset="0"/>
                <a:ea typeface="Calibri" panose="020F0502020204030204" pitchFamily="34" charset="0"/>
                <a:cs typeface="Arial" panose="020B0604020202020204" pitchFamily="34" charset="0"/>
              </a:rPr>
              <a:t>6. Routine checking of fire doors</a:t>
            </a:r>
            <a:r>
              <a:rPr lang="en-GB" sz="20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05000"/>
              </a:lnSpc>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An Appointed /Responsible Persons is Fire Door Trained and certified.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Develop a fire door register.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Number or tag all fire doors.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5000"/>
              </a:lnSpc>
              <a:spcAft>
                <a:spcPts val="800"/>
              </a:spcAft>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Mark up As Built Drawings with registered fire door numbers.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dirty="0">
                <a:effectLst/>
                <a:latin typeface="Arial" panose="020B0604020202020204" pitchFamily="34" charset="0"/>
                <a:ea typeface="Calibri" panose="020F0502020204030204" pitchFamily="34" charset="0"/>
                <a:cs typeface="Arial" panose="020B0604020202020204" pitchFamily="34" charset="0"/>
              </a:rPr>
              <a:t>There are several regulators, ASDMA (Architectural and Specialist Door Manufacturer Association), that provide approved fire door training.</a:t>
            </a:r>
          </a:p>
          <a:p>
            <a:pPr>
              <a:lnSpc>
                <a:spcPct val="107000"/>
              </a:lnSpc>
              <a:spcAft>
                <a:spcPts val="80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dirty="0">
                <a:effectLst/>
                <a:latin typeface="Arial" panose="020B0604020202020204" pitchFamily="34" charset="0"/>
                <a:ea typeface="Calibri" panose="020F0502020204030204" pitchFamily="34" charset="0"/>
                <a:cs typeface="Arial" panose="020B0604020202020204" pitchFamily="34" charset="0"/>
              </a:rPr>
              <a:t>The Fire Safety (England) Regulations 2022: Fire Door Guidance</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u="sng"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https://www.gov.uk/government/publications/fire-safety-england-regulations-2022-fire-door-guidance/fire-safety-england-regulations-2022-fire-door-guidance</a:t>
            </a:r>
            <a:endParaRPr lang="en-GB" sz="20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l" fontAlgn="ctr" hangingPunct="1">
              <a:buClr>
                <a:prstClr val="black"/>
              </a:buClr>
              <a:defRPr/>
            </a:pPr>
            <a:r>
              <a:rPr lang="en-GB" altLang="en-US" sz="2000" dirty="0">
                <a:latin typeface="Arial" panose="020B0604020202020204" pitchFamily="34" charset="0"/>
                <a:ea typeface="ＭＳ Ｐゴシック"/>
                <a:cs typeface="Arial" panose="020B0604020202020204" pitchFamily="34" charset="0"/>
              </a:rPr>
              <a:t>.  </a:t>
            </a:r>
          </a:p>
        </p:txBody>
      </p:sp>
      <p:sp>
        <p:nvSpPr>
          <p:cNvPr id="6"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E026F3B5-B0D1-A845-05F4-C64C7A3079FE}"/>
              </a:ext>
            </a:extLst>
          </p:cNvPr>
          <p:cNvSpPr txBox="1"/>
          <p:nvPr/>
        </p:nvSpPr>
        <p:spPr>
          <a:xfrm>
            <a:off x="1040357" y="749300"/>
            <a:ext cx="9519424"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FIRE DOOR MAINTENANCE </a:t>
            </a:r>
          </a:p>
        </p:txBody>
      </p:sp>
    </p:spTree>
    <p:extLst>
      <p:ext uri="{BB962C8B-B14F-4D97-AF65-F5344CB8AC3E}">
        <p14:creationId xmlns:p14="http://schemas.microsoft.com/office/powerpoint/2010/main" val="279190208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199CEB-72FC-4578-A6FB-1A5092B3680B}"/>
              </a:ext>
            </a:extLst>
          </p:cNvPr>
          <p:cNvSpPr/>
          <p:nvPr/>
        </p:nvSpPr>
        <p:spPr>
          <a:xfrm>
            <a:off x="592429" y="1988827"/>
            <a:ext cx="10934164" cy="1107996"/>
          </a:xfrm>
          <a:prstGeom prst="rect">
            <a:avLst/>
          </a:prstGeom>
        </p:spPr>
        <p:txBody>
          <a:bodyPr wrap="square">
            <a:spAutoFit/>
          </a:bodyPr>
          <a:lstStyle/>
          <a:p>
            <a:pPr algn="l" fontAlgn="ctr" hangingPunct="1">
              <a:defRPr/>
            </a:pP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defRPr/>
            </a:pP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endParaRPr lang="en-GB" altLang="en-US" sz="1800"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5" name="Rectangle 4">
            <a:extLst>
              <a:ext uri="{FF2B5EF4-FFF2-40B4-BE49-F238E27FC236}">
                <a16:creationId xmlns:a16="http://schemas.microsoft.com/office/drawing/2014/main" id="{3A5CBA38-594E-448F-9B2E-778E8C39518A}"/>
              </a:ext>
            </a:extLst>
          </p:cNvPr>
          <p:cNvSpPr/>
          <p:nvPr/>
        </p:nvSpPr>
        <p:spPr>
          <a:xfrm>
            <a:off x="719342" y="1778950"/>
            <a:ext cx="10934164" cy="6555641"/>
          </a:xfrm>
          <a:prstGeom prst="rect">
            <a:avLst/>
          </a:prstGeom>
        </p:spPr>
        <p:txBody>
          <a:bodyPr wrap="square" lIns="91440" tIns="45720" rIns="91440" bIns="45720" anchor="t">
            <a:spAutoFit/>
          </a:bodyPr>
          <a:lstStyle/>
          <a:p>
            <a:pPr algn="l" fontAlgn="ctr" hangingPunct="1">
              <a:buClr>
                <a:prstClr val="black"/>
              </a:buCl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Whilst minimal defects occur in unoccupied apartments/rooms it is crucial that they are included routine maintenance checks.  </a:t>
            </a:r>
          </a:p>
          <a:p>
            <a:pPr algn="l" fontAlgn="ctr" hangingPunct="1">
              <a:buClr>
                <a:prstClr val="black"/>
              </a:buClr>
              <a:defRPr/>
            </a:pPr>
            <a:endPar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Unoccupied apartments can still develop minor defects and leaks and are susceptible to extreme temperature and climate changes. </a:t>
            </a:r>
          </a:p>
          <a:p>
            <a:pPr algn="l" fontAlgn="ctr" hangingPunct="1">
              <a:buClr>
                <a:prstClr val="black"/>
              </a:buClr>
              <a:defRPr/>
            </a:pPr>
            <a:endPar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Follow the O&amp;M guide and Service/Maintenance Guide for specifics, and complete documented routine checks to include, but not exhaustive:</a:t>
            </a:r>
          </a:p>
          <a:p>
            <a:pPr algn="l" fontAlgn="ctr" hangingPunct="1">
              <a:buClr>
                <a:prstClr val="black"/>
              </a:buClr>
              <a:defRPr/>
            </a:pPr>
            <a:endPar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Check for leaks, bath, shower, toilet, WHB, washing machine, dishwasher.</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Sprinkler heads.</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Smoke and heat detectors</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Ventilation (MVHR is running and boost working).</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Heater/s are on minimum setting during winter months to reduce movement i.e. internal doors.</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Window/door openings checked, remove dust and debris and lubricate moving components.</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Ensure toilets, taps are operational (this is normally included in Legionella checks).</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Visual checks of skirtings, flooring, ceilings for signs of ingress.</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Windows are closed when raining and storms.</a:t>
            </a:r>
          </a:p>
          <a:p>
            <a:pPr marL="342900" indent="-342900" algn="l" fontAlgn="ctr" hangingPunct="1">
              <a:buClr>
                <a:prstClr val="black"/>
              </a:buClr>
              <a:buFont typeface="Arial" panose="020B0604020202020204" pitchFamily="34" charset="0"/>
              <a:buChar char="•"/>
              <a:defRPr/>
            </a:pPr>
            <a:r>
              <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rPr>
              <a:t>Periodically run appliances – check for minor leaks.</a:t>
            </a:r>
          </a:p>
          <a:p>
            <a:pPr marL="342900" indent="-342900" algn="l" fontAlgn="ctr" hangingPunct="1">
              <a:buClr>
                <a:prstClr val="black"/>
              </a:buClr>
              <a:buFont typeface="Arial" panose="020B0604020202020204" pitchFamily="34" charset="0"/>
              <a:buChar char="•"/>
              <a:defRPr/>
            </a:pPr>
            <a:endPar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p:txBody>
      </p:sp>
      <p:pic>
        <p:nvPicPr>
          <p:cNvPr id="3" name="Picture 2">
            <a:extLst>
              <a:ext uri="{FF2B5EF4-FFF2-40B4-BE49-F238E27FC236}">
                <a16:creationId xmlns:a16="http://schemas.microsoft.com/office/drawing/2014/main" id="{EDDFE9D0-A3BD-40D4-AE9D-70DE15676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478237"/>
            <a:ext cx="3340305" cy="1099155"/>
          </a:xfrm>
          <a:prstGeom prst="rect">
            <a:avLst/>
          </a:prstGeom>
        </p:spPr>
      </p:pic>
      <p:sp>
        <p:nvSpPr>
          <p:cNvPr id="6" name="AutoShape 2" descr="Comprehensive Preventative Maintenance &amp; Servicing Programs.">
            <a:extLst>
              <a:ext uri="{FF2B5EF4-FFF2-40B4-BE49-F238E27FC236}">
                <a16:creationId xmlns:a16="http://schemas.microsoft.com/office/drawing/2014/main" id="{7C327E8D-F5FF-AEDF-A678-485F3E0D69E6}"/>
              </a:ext>
            </a:extLst>
          </p:cNvPr>
          <p:cNvSpPr>
            <a:spLocks noChangeAspect="1" noChangeArrowheads="1"/>
          </p:cNvSpPr>
          <p:nvPr/>
        </p:nvSpPr>
        <p:spPr bwMode="auto">
          <a:xfrm flipV="1">
            <a:off x="6349999" y="5029199"/>
            <a:ext cx="3449037" cy="34490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0CEB9A00-65E0-7CB8-CEB4-EC72301C636E}"/>
              </a:ext>
            </a:extLst>
          </p:cNvPr>
          <p:cNvSpPr txBox="1"/>
          <p:nvPr/>
        </p:nvSpPr>
        <p:spPr>
          <a:xfrm>
            <a:off x="1040357" y="749300"/>
            <a:ext cx="9519424"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MAINTAINING EMPTY APARTMENTS</a:t>
            </a:r>
          </a:p>
        </p:txBody>
      </p:sp>
    </p:spTree>
    <p:extLst>
      <p:ext uri="{BB962C8B-B14F-4D97-AF65-F5344CB8AC3E}">
        <p14:creationId xmlns:p14="http://schemas.microsoft.com/office/powerpoint/2010/main" val="66739091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199CEB-72FC-4578-A6FB-1A5092B3680B}"/>
              </a:ext>
            </a:extLst>
          </p:cNvPr>
          <p:cNvSpPr/>
          <p:nvPr/>
        </p:nvSpPr>
        <p:spPr>
          <a:xfrm>
            <a:off x="592429" y="1988827"/>
            <a:ext cx="10934164" cy="1107996"/>
          </a:xfrm>
          <a:prstGeom prst="rect">
            <a:avLst/>
          </a:prstGeom>
        </p:spPr>
        <p:txBody>
          <a:bodyPr wrap="square">
            <a:spAutoFit/>
          </a:bodyPr>
          <a:lstStyle/>
          <a:p>
            <a:pPr algn="l" fontAlgn="ctr" hangingPunct="1">
              <a:defRPr/>
            </a:pP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defRPr/>
            </a:pP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endParaRPr lang="en-GB" altLang="en-US" sz="1800"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5" name="Rectangle 4">
            <a:extLst>
              <a:ext uri="{FF2B5EF4-FFF2-40B4-BE49-F238E27FC236}">
                <a16:creationId xmlns:a16="http://schemas.microsoft.com/office/drawing/2014/main" id="{3A5CBA38-594E-448F-9B2E-778E8C39518A}"/>
              </a:ext>
            </a:extLst>
          </p:cNvPr>
          <p:cNvSpPr/>
          <p:nvPr/>
        </p:nvSpPr>
        <p:spPr>
          <a:xfrm>
            <a:off x="719342" y="1778950"/>
            <a:ext cx="8873545" cy="7878054"/>
          </a:xfrm>
          <a:prstGeom prst="rect">
            <a:avLst/>
          </a:prstGeom>
        </p:spPr>
        <p:txBody>
          <a:bodyPr wrap="square" lIns="91440" tIns="45720" rIns="91440" bIns="45720" anchor="t">
            <a:spAutoFit/>
          </a:bodyPr>
          <a:lstStyle/>
          <a:p>
            <a:pPr>
              <a:lnSpc>
                <a:spcPct val="107000"/>
              </a:lnSpc>
              <a:spcBef>
                <a:spcPts val="200"/>
              </a:spcBef>
            </a:pPr>
            <a:r>
              <a:rPr lang="en-GB" sz="2000" b="1" dirty="0">
                <a:solidFill>
                  <a:srgbClr val="424242"/>
                </a:solidFill>
                <a:effectLst/>
                <a:latin typeface="Arial" panose="020B0604020202020204" pitchFamily="34" charset="0"/>
                <a:ea typeface="Times New Roman" panose="02020603050405020304" pitchFamily="18" charset="0"/>
                <a:cs typeface="Arial" panose="020B0604020202020204" pitchFamily="34" charset="0"/>
              </a:rPr>
              <a:t>Can you smell drains in the bathroom or commercial kitchen?</a:t>
            </a:r>
          </a:p>
          <a:p>
            <a:pPr>
              <a:lnSpc>
                <a:spcPct val="107000"/>
              </a:lnSpc>
              <a:spcBef>
                <a:spcPts val="200"/>
              </a:spcBef>
            </a:pPr>
            <a:endParaRPr lang="en-GB" sz="2000" b="1"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07000"/>
              </a:lnSpc>
              <a:spcAft>
                <a:spcPts val="1875"/>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Sometimes </a:t>
            </a:r>
            <a:r>
              <a:rPr lang="en-US" sz="2000" dirty="0">
                <a:latin typeface="Arial" panose="020B0604020202020204" pitchFamily="34" charset="0"/>
                <a:ea typeface="Times New Roman" panose="02020603050405020304" pitchFamily="18" charset="0"/>
                <a:cs typeface="Arial" panose="020B0604020202020204" pitchFamily="34" charset="0"/>
              </a:rPr>
              <a:t>drainage smells can come from the bathroom / ensuite or commercial kitchen floor, everyone naturally assumes it is a blocked drain. It will more than likely be </a:t>
            </a:r>
            <a:r>
              <a:rPr lang="en-US" sz="2000" dirty="0">
                <a:effectLst/>
                <a:latin typeface="Arial" panose="020B0604020202020204" pitchFamily="34" charset="0"/>
                <a:ea typeface="Times New Roman" panose="02020603050405020304" pitchFamily="18" charset="0"/>
                <a:cs typeface="Arial" panose="020B0604020202020204" pitchFamily="34" charset="0"/>
              </a:rPr>
              <a:t>related to a trap to the waste drying out.  </a:t>
            </a:r>
          </a:p>
          <a:p>
            <a:pPr>
              <a:lnSpc>
                <a:spcPct val="107000"/>
              </a:lnSpc>
              <a:spcAft>
                <a:spcPts val="1875"/>
              </a:spcAft>
            </a:pPr>
            <a:r>
              <a:rPr lang="en-US" sz="2000" dirty="0">
                <a:effectLst/>
                <a:latin typeface="Arial" panose="020B0604020202020204" pitchFamily="34" charset="0"/>
                <a:ea typeface="Times New Roman" panose="02020603050405020304" pitchFamily="18" charset="0"/>
                <a:cs typeface="Arial" panose="020B0604020202020204" pitchFamily="34" charset="0"/>
              </a:rPr>
              <a:t>The U-shaped pipe is designed to hold water to prevent sewer gases from coming up. It happens in locations that are not frequently used the waste traps dry out.  The water inside the pipe often evaporates and allows the gases to pass through into the room, causing the unpleasant smell. </a:t>
            </a:r>
          </a:p>
          <a:p>
            <a:r>
              <a:rPr lang="en-GB" sz="2000" dirty="0">
                <a:effectLst/>
                <a:latin typeface="Arial" panose="020B0604020202020204" pitchFamily="34" charset="0"/>
                <a:ea typeface="Calibri" panose="020F0502020204030204" pitchFamily="34" charset="0"/>
                <a:cs typeface="Arial" panose="020B0604020202020204" pitchFamily="34" charset="0"/>
              </a:rPr>
              <a:t>The drainage system works by there being a foul connection to the main sewer system. The main sewer system rises through the floors where it terminates above at roof level with an open vent.    At each floor there are branches which feed the shower / bath  outlets, wash hand basins, toilets, and sinks. </a:t>
            </a: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effectLst/>
                <a:latin typeface="Arial" panose="020B0604020202020204" pitchFamily="34" charset="0"/>
                <a:ea typeface="Calibri" panose="020F0502020204030204" pitchFamily="34" charset="0"/>
                <a:cs typeface="Arial" panose="020B0604020202020204" pitchFamily="34" charset="0"/>
              </a:rPr>
              <a:t>The wastewater then flows down the pipework, to below ground where it is taken away. The open vent at roof level allows for air to enter the system to prevent there being a vacuum when the water runs down the pipe. All waste outlets will have a trap of a certain type which holds a level water line to prevent the odours from the drains entering the building</a:t>
            </a:r>
          </a:p>
          <a:p>
            <a:r>
              <a:rPr lang="en-GB" sz="2000" dirty="0">
                <a:effectLst/>
                <a:latin typeface="Arial" panose="020B0604020202020204" pitchFamily="34" charset="0"/>
                <a:ea typeface="Calibri" panose="020F0502020204030204" pitchFamily="34" charset="0"/>
                <a:cs typeface="Arial" panose="020B0604020202020204" pitchFamily="34" charset="0"/>
              </a:rPr>
              <a:t> </a:t>
            </a:r>
          </a:p>
          <a:p>
            <a:r>
              <a:rPr lang="en-US" sz="2000" dirty="0">
                <a:effectLst/>
                <a:latin typeface="Arial" panose="020B0604020202020204" pitchFamily="34" charset="0"/>
                <a:ea typeface="Times New Roman" panose="02020603050405020304" pitchFamily="18" charset="0"/>
                <a:cs typeface="Arial" panose="020B0604020202020204" pitchFamily="34" charset="0"/>
              </a:rPr>
              <a:t>Fixing this issue is simple; pour water down the tub or sink drain to refill the pipe. </a:t>
            </a:r>
            <a:endParaRPr lang="en-GB" altLang="en-US" sz="2000" dirty="0">
              <a:solidFill>
                <a:schemeClr val="tx1">
                  <a:lumMod val="95000"/>
                  <a:lumOff val="5000"/>
                </a:schemeClr>
              </a:solidFill>
              <a:latin typeface="Arial" panose="020B0604020202020204" pitchFamily="34" charset="0"/>
              <a:ea typeface="ＭＳ Ｐゴシック" pitchFamily="34" charset="-128"/>
              <a:cs typeface="Arial" panose="020B0604020202020204" pitchFamily="34" charset="0"/>
            </a:endParaRPr>
          </a:p>
        </p:txBody>
      </p:sp>
      <p:pic>
        <p:nvPicPr>
          <p:cNvPr id="3" name="Picture 2">
            <a:extLst>
              <a:ext uri="{FF2B5EF4-FFF2-40B4-BE49-F238E27FC236}">
                <a16:creationId xmlns:a16="http://schemas.microsoft.com/office/drawing/2014/main" id="{EDDFE9D0-A3BD-40D4-AE9D-70DE15676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8524" y="8741724"/>
            <a:ext cx="2539576" cy="835668"/>
          </a:xfrm>
          <a:prstGeom prst="rect">
            <a:avLst/>
          </a:prstGeom>
        </p:spPr>
      </p:pic>
      <p:pic>
        <p:nvPicPr>
          <p:cNvPr id="11" name="Picture 10">
            <a:extLst>
              <a:ext uri="{FF2B5EF4-FFF2-40B4-BE49-F238E27FC236}">
                <a16:creationId xmlns:a16="http://schemas.microsoft.com/office/drawing/2014/main" id="{24C31594-80D0-D5CF-EB57-AE12B93E455B}"/>
              </a:ext>
            </a:extLst>
          </p:cNvPr>
          <p:cNvPicPr>
            <a:picLocks noChangeAspect="1"/>
          </p:cNvPicPr>
          <p:nvPr/>
        </p:nvPicPr>
        <p:blipFill>
          <a:blip r:embed="rId3"/>
          <a:stretch>
            <a:fillRect/>
          </a:stretch>
        </p:blipFill>
        <p:spPr>
          <a:xfrm>
            <a:off x="9719800" y="3232573"/>
            <a:ext cx="2505075" cy="1924050"/>
          </a:xfrm>
          <a:prstGeom prst="rect">
            <a:avLst/>
          </a:prstGeom>
        </p:spPr>
      </p:pic>
      <p:pic>
        <p:nvPicPr>
          <p:cNvPr id="13" name="Picture 12">
            <a:extLst>
              <a:ext uri="{FF2B5EF4-FFF2-40B4-BE49-F238E27FC236}">
                <a16:creationId xmlns:a16="http://schemas.microsoft.com/office/drawing/2014/main" id="{809F9234-9F5A-9298-5841-D969ACC43171}"/>
              </a:ext>
            </a:extLst>
          </p:cNvPr>
          <p:cNvPicPr>
            <a:picLocks noChangeAspect="1"/>
          </p:cNvPicPr>
          <p:nvPr/>
        </p:nvPicPr>
        <p:blipFill>
          <a:blip r:embed="rId4"/>
          <a:stretch>
            <a:fillRect/>
          </a:stretch>
        </p:blipFill>
        <p:spPr>
          <a:xfrm>
            <a:off x="10008524" y="5662749"/>
            <a:ext cx="2216351" cy="2038350"/>
          </a:xfrm>
          <a:prstGeom prst="rect">
            <a:avLst/>
          </a:prstGeom>
        </p:spPr>
      </p:pic>
      <p:sp>
        <p:nvSpPr>
          <p:cNvPr id="6"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9322D370-2F54-3E6F-4B2A-A0FAE1B0FD4D}"/>
              </a:ext>
            </a:extLst>
          </p:cNvPr>
          <p:cNvSpPr txBox="1"/>
          <p:nvPr/>
        </p:nvSpPr>
        <p:spPr>
          <a:xfrm>
            <a:off x="1040357" y="749300"/>
            <a:ext cx="9519424"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DRAINAGE SMELLS </a:t>
            </a:r>
          </a:p>
        </p:txBody>
      </p:sp>
    </p:spTree>
    <p:extLst>
      <p:ext uri="{BB962C8B-B14F-4D97-AF65-F5344CB8AC3E}">
        <p14:creationId xmlns:p14="http://schemas.microsoft.com/office/powerpoint/2010/main" val="82932022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5AC11AE-B977-42D1-8A05-A276CA5AD7FA}"/>
              </a:ext>
            </a:extLst>
          </p:cNvPr>
          <p:cNvSpPr/>
          <p:nvPr/>
        </p:nvSpPr>
        <p:spPr>
          <a:xfrm>
            <a:off x="502894" y="2336516"/>
            <a:ext cx="10291002" cy="6495625"/>
          </a:xfrm>
          <a:prstGeom prst="rect">
            <a:avLst/>
          </a:prstGeom>
          <a:solidFill>
            <a:srgbClr val="FFFFFF"/>
          </a:solidFill>
          <a:ln w="12700">
            <a:miter lim="400000"/>
          </a:ln>
        </p:spPr>
        <p:txBody>
          <a:bodyPr lIns="50800" tIns="50800" rIns="50800" bIns="50800" anchor="ctr"/>
          <a:lstStyle/>
          <a:p>
            <a:pPr algn="l">
              <a:defRPr/>
            </a:pPr>
            <a:endParaRPr lang="en-GB" altLang="en-US" sz="1800" dirty="0">
              <a:solidFill>
                <a:prstClr val="black"/>
              </a:solidFill>
              <a:latin typeface="Verdana" pitchFamily="34" charset="0"/>
              <a:ea typeface="ＭＳ Ｐゴシック" pitchFamily="34" charset="-128"/>
            </a:endParaRPr>
          </a:p>
        </p:txBody>
      </p:sp>
      <p:pic>
        <p:nvPicPr>
          <p:cNvPr id="4" name="winvic_logo_white.png" descr="winvic_logo_white.png">
            <a:extLst>
              <a:ext uri="{FF2B5EF4-FFF2-40B4-BE49-F238E27FC236}">
                <a16:creationId xmlns:a16="http://schemas.microsoft.com/office/drawing/2014/main" id="{A249AAD3-03F0-4CF8-AF55-F300E23FD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4957" y="921459"/>
            <a:ext cx="2198643" cy="760583"/>
          </a:xfrm>
          <a:prstGeom prst="rect">
            <a:avLst/>
          </a:prstGeom>
          <a:ln w="12700">
            <a:miter lim="400000"/>
          </a:ln>
        </p:spPr>
      </p:pic>
      <p:sp>
        <p:nvSpPr>
          <p:cNvPr id="7" name="Text Placeholder 6">
            <a:extLst>
              <a:ext uri="{FF2B5EF4-FFF2-40B4-BE49-F238E27FC236}">
                <a16:creationId xmlns:a16="http://schemas.microsoft.com/office/drawing/2014/main" id="{D3198E08-A332-4D89-AB79-23611B690812}"/>
              </a:ext>
            </a:extLst>
          </p:cNvPr>
          <p:cNvSpPr txBox="1">
            <a:spLocks/>
          </p:cNvSpPr>
          <p:nvPr/>
        </p:nvSpPr>
        <p:spPr>
          <a:xfrm>
            <a:off x="650240" y="2485815"/>
            <a:ext cx="9277210" cy="5700888"/>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9pPr>
          </a:lstStyle>
          <a:p>
            <a:pPr marL="0" indent="0" hangingPunct="1">
              <a:buNone/>
              <a:defRPr/>
            </a:pPr>
            <a:endParaRPr lang="en-US" dirty="0"/>
          </a:p>
        </p:txBody>
      </p:sp>
      <p:sp>
        <p:nvSpPr>
          <p:cNvPr id="6" name="Rectangle">
            <a:extLst>
              <a:ext uri="{FF2B5EF4-FFF2-40B4-BE49-F238E27FC236}">
                <a16:creationId xmlns:a16="http://schemas.microsoft.com/office/drawing/2014/main" id="{FCD24C21-CAFB-4EAD-8F13-A05B5FE0BA09}"/>
              </a:ext>
            </a:extLst>
          </p:cNvPr>
          <p:cNvSpPr/>
          <p:nvPr/>
        </p:nvSpPr>
        <p:spPr>
          <a:xfrm>
            <a:off x="988542" y="1534872"/>
            <a:ext cx="10291002" cy="6495625"/>
          </a:xfrm>
          <a:prstGeom prst="rect">
            <a:avLst/>
          </a:prstGeom>
          <a:noFill/>
          <a:ln w="12700">
            <a:miter lim="400000"/>
          </a:ln>
        </p:spPr>
        <p:txBody>
          <a:bodyPr lIns="50800" tIns="50800" rIns="50800" bIns="50800" anchor="ctr"/>
          <a:lstStyle/>
          <a:p>
            <a:pPr algn="l">
              <a:defRPr/>
            </a:pPr>
            <a:r>
              <a:rPr lang="en-GB" altLang="en-US" sz="2000" dirty="0">
                <a:latin typeface="Arial"/>
                <a:ea typeface="ＭＳ Ｐゴシック"/>
                <a:cs typeface="Arial"/>
              </a:rPr>
              <a:t>Once the building  has achieved Practical Completion you will receive a tablet with all your operating manuals pre-loaded. The manuals are vast, and the Customer Service Manager will guide you to ensure you use your</a:t>
            </a:r>
            <a:r>
              <a:rPr lang="en-GB" altLang="en-US" sz="2000" dirty="0">
                <a:solidFill>
                  <a:srgbClr val="FF0000"/>
                </a:solidFill>
                <a:latin typeface="Arial"/>
                <a:ea typeface="ＭＳ Ｐゴシック"/>
                <a:cs typeface="Arial"/>
              </a:rPr>
              <a:t> </a:t>
            </a:r>
            <a:r>
              <a:rPr lang="en-GB" altLang="en-US" sz="2000" dirty="0">
                <a:solidFill>
                  <a:schemeClr val="tx1"/>
                </a:solidFill>
                <a:latin typeface="Arial"/>
                <a:ea typeface="ＭＳ Ｐゴシック"/>
                <a:cs typeface="Arial"/>
              </a:rPr>
              <a:t>tablet </a:t>
            </a:r>
            <a:r>
              <a:rPr lang="en-GB" altLang="en-US" sz="2000" dirty="0">
                <a:latin typeface="Arial"/>
                <a:ea typeface="ＭＳ Ｐゴシック"/>
                <a:cs typeface="Arial"/>
              </a:rPr>
              <a:t>effectively.</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r>
              <a:rPr lang="en-GB" altLang="en-US" sz="2000" dirty="0">
                <a:latin typeface="Arial"/>
                <a:ea typeface="ＭＳ Ｐゴシック"/>
                <a:cs typeface="Arial"/>
              </a:rPr>
              <a:t>We can offer your Building User Guide to be loaded onto a QR code of which we recommend locating in Utility cupboard.  This will support The Building Management Team, allowing the maintenance team to identify a genuine defect. </a:t>
            </a:r>
            <a:r>
              <a:rPr lang="en-GB" altLang="en-US" sz="2000" dirty="0" err="1">
                <a:latin typeface="Arial"/>
                <a:ea typeface="ＭＳ Ｐゴシック"/>
                <a:cs typeface="Arial"/>
              </a:rPr>
              <a:t>Winvic</a:t>
            </a:r>
            <a:r>
              <a:rPr lang="en-GB" altLang="en-US" sz="2000" dirty="0">
                <a:latin typeface="Arial"/>
                <a:ea typeface="ＭＳ Ｐゴシック"/>
                <a:cs typeface="Arial"/>
              </a:rPr>
              <a:t> have examples of user guides that may prove helpful, this is available on request. </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r>
              <a:rPr lang="en-GB" altLang="en-US" sz="2000" dirty="0">
                <a:latin typeface="Arial"/>
                <a:ea typeface="ＭＳ Ｐゴシック"/>
                <a:cs typeface="Arial"/>
              </a:rPr>
              <a:t>We recommend extracting the trouble shooting guides from M&amp;E sections to support The Building Maintenance Team. It is essential that the tablet is accessible to all users.  They are the “owners manual” containing As Built Drawings, mechanical and electrical detail and a catalogue of information for cleaning, maintenance, parts, programming and construction details.</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endParaRPr lang="en-GB" altLang="en-US" sz="2000" dirty="0">
              <a:latin typeface="Verdana" pitchFamily="34" charset="0"/>
              <a:ea typeface="ＭＳ Ｐゴシック" pitchFamily="34" charset="-128"/>
            </a:endParaRPr>
          </a:p>
        </p:txBody>
      </p:sp>
      <p:pic>
        <p:nvPicPr>
          <p:cNvPr id="2" name="Picture 1">
            <a:extLst>
              <a:ext uri="{FF2B5EF4-FFF2-40B4-BE49-F238E27FC236}">
                <a16:creationId xmlns:a16="http://schemas.microsoft.com/office/drawing/2014/main" id="{5C550D08-AB44-FE79-5591-60EEB24CEA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sp>
        <p:nvSpPr>
          <p:cNvPr id="11"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A3869625-FF26-A1A4-8E28-BEDFE8BB8348}"/>
              </a:ext>
            </a:extLst>
          </p:cNvPr>
          <p:cNvSpPr txBox="1"/>
          <p:nvPr/>
        </p:nvSpPr>
        <p:spPr>
          <a:xfrm>
            <a:off x="1040357" y="749300"/>
            <a:ext cx="9411945"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OPERATION AND MAINTENANCE MANUALS</a:t>
            </a:r>
            <a:endParaRPr lang="en-US" dirty="0"/>
          </a:p>
        </p:txBody>
      </p:sp>
    </p:spTree>
    <p:extLst>
      <p:ext uri="{BB962C8B-B14F-4D97-AF65-F5344CB8AC3E}">
        <p14:creationId xmlns:p14="http://schemas.microsoft.com/office/powerpoint/2010/main" val="35867176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CB972B53-4C2A-41EC-8E77-65D890D69016}"/>
              </a:ext>
            </a:extLst>
          </p:cNvPr>
          <p:cNvSpPr txBox="1"/>
          <p:nvPr/>
        </p:nvSpPr>
        <p:spPr>
          <a:xfrm>
            <a:off x="1040357" y="749300"/>
            <a:ext cx="9613466"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4000" b="1" dirty="0"/>
              <a:t>WINVIC CUSTOMER SERVICE TEAM</a:t>
            </a:r>
          </a:p>
        </p:txBody>
      </p:sp>
      <p:sp>
        <p:nvSpPr>
          <p:cNvPr id="2" name="TextBox 7">
            <a:extLst>
              <a:ext uri="{FF2B5EF4-FFF2-40B4-BE49-F238E27FC236}">
                <a16:creationId xmlns:a16="http://schemas.microsoft.com/office/drawing/2014/main" id="{DBF9EED8-3D10-9141-75DA-52995F4A767E}"/>
              </a:ext>
            </a:extLst>
          </p:cNvPr>
          <p:cNvSpPr txBox="1">
            <a:spLocks noChangeArrowheads="1"/>
          </p:cNvSpPr>
          <p:nvPr/>
        </p:nvSpPr>
        <p:spPr bwMode="auto">
          <a:xfrm>
            <a:off x="311377" y="1575898"/>
            <a:ext cx="11935326" cy="336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36" tIns="48768" rIns="97536" bIns="48768"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endParaRPr lang="en-GB" altLang="en-US" sz="1600" dirty="0">
              <a:ea typeface="+mn-ea"/>
              <a:cs typeface="Arial" panose="020B0604020202020204" pitchFamily="34" charset="0"/>
            </a:endParaRPr>
          </a:p>
          <a:p>
            <a:pPr>
              <a:defRPr/>
            </a:pPr>
            <a:r>
              <a:rPr lang="en-GB" altLang="en-US" sz="2000" dirty="0">
                <a:latin typeface="Arial"/>
                <a:ea typeface="+mn-ea"/>
                <a:cs typeface="Arial"/>
              </a:rPr>
              <a:t>Winvic Customer Service Team has over 42 years of experience in front line customer facing service within the construction, maintenance and engineering industry.</a:t>
            </a:r>
            <a:r>
              <a:rPr lang="en-GB" altLang="en-US" sz="2000" dirty="0">
                <a:latin typeface="Arial"/>
                <a:cs typeface="Arial"/>
              </a:rPr>
              <a:t>  </a:t>
            </a:r>
            <a:endParaRPr lang="en-GB" altLang="en-US" sz="2000" dirty="0">
              <a:latin typeface="Arial"/>
              <a:ea typeface="+mn-ea"/>
              <a:cs typeface="Arial" panose="020B0604020202020204" pitchFamily="34" charset="0"/>
            </a:endParaRPr>
          </a:p>
          <a:p>
            <a:pPr eaLnBrk="1" hangingPunct="1">
              <a:defRPr/>
            </a:pPr>
            <a:endParaRPr lang="en-GB" sz="2000" dirty="0">
              <a:latin typeface="Arial"/>
              <a:ea typeface="+mn-ea"/>
              <a:cs typeface="Arial" panose="020B0604020202020204" pitchFamily="34" charset="0"/>
            </a:endParaRPr>
          </a:p>
          <a:p>
            <a:pPr>
              <a:defRPr/>
            </a:pPr>
            <a:r>
              <a:rPr lang="en-GB" sz="2000" dirty="0">
                <a:latin typeface="Arial"/>
                <a:ea typeface="+mn-ea"/>
                <a:cs typeface="Arial"/>
              </a:rPr>
              <a:t>Our aim is to drive loyalty along the customer journey, analysing defects, trends and capturing the voice of our customers enabling us to feedback into the business for continuous improvement.</a:t>
            </a:r>
            <a:r>
              <a:rPr lang="en-GB" sz="2000" dirty="0">
                <a:latin typeface="Arial"/>
                <a:cs typeface="Arial"/>
              </a:rPr>
              <a:t> </a:t>
            </a:r>
            <a:endParaRPr lang="en-GB" sz="2000" dirty="0">
              <a:latin typeface="Arial"/>
              <a:ea typeface="+mn-ea"/>
              <a:cs typeface="Arial" panose="020B0604020202020204" pitchFamily="34" charset="0"/>
            </a:endParaRPr>
          </a:p>
          <a:p>
            <a:pPr eaLnBrk="1" hangingPunct="1">
              <a:defRPr/>
            </a:pPr>
            <a:endParaRPr lang="en-GB" sz="2000" dirty="0">
              <a:latin typeface="Arial"/>
              <a:ea typeface="+mn-ea"/>
              <a:cs typeface="Arial" panose="020B0604020202020204" pitchFamily="34" charset="0"/>
            </a:endParaRPr>
          </a:p>
          <a:p>
            <a:pPr eaLnBrk="1" hangingPunct="1">
              <a:defRPr/>
            </a:pPr>
            <a:r>
              <a:rPr lang="en-GB" altLang="en-US" sz="2000" dirty="0">
                <a:latin typeface="Arial"/>
                <a:ea typeface="+mn-ea"/>
                <a:cs typeface="Arial"/>
              </a:rPr>
              <a:t>We will work with you to ensure defects are tracked and closed out in a timely manner, ensuring you and your team receive regular updates.</a:t>
            </a:r>
          </a:p>
          <a:p>
            <a:pPr eaLnBrk="1" hangingPunct="1">
              <a:defRPr/>
            </a:pPr>
            <a:endParaRPr lang="en-GB" sz="2000" dirty="0">
              <a:latin typeface="Arial"/>
              <a:ea typeface="+mn-ea"/>
              <a:cs typeface="Arial" panose="020B0604020202020204" pitchFamily="34" charset="0"/>
            </a:endParaRPr>
          </a:p>
          <a:p>
            <a:pPr eaLnBrk="1" hangingPunct="1">
              <a:defRPr/>
            </a:pPr>
            <a:endParaRPr lang="en-GB" sz="1600" dirty="0">
              <a:ea typeface="+mn-ea"/>
              <a:cs typeface="Arial" panose="020B0604020202020204" pitchFamily="34" charset="0"/>
            </a:endParaRPr>
          </a:p>
        </p:txBody>
      </p:sp>
      <p:pic>
        <p:nvPicPr>
          <p:cNvPr id="6" name="Picture 5" descr="A person smiling for the camera&#10;&#10;Description automatically generated with medium confidence">
            <a:extLst>
              <a:ext uri="{FF2B5EF4-FFF2-40B4-BE49-F238E27FC236}">
                <a16:creationId xmlns:a16="http://schemas.microsoft.com/office/drawing/2014/main" id="{933B7842-A970-A6DB-E11D-A0028275183F}"/>
              </a:ext>
            </a:extLst>
          </p:cNvPr>
          <p:cNvPicPr>
            <a:picLocks noChangeAspect="1"/>
          </p:cNvPicPr>
          <p:nvPr/>
        </p:nvPicPr>
        <p:blipFill>
          <a:blip r:embed="rId2"/>
          <a:srcRect l="1846" r="1846"/>
          <a:stretch>
            <a:fillRect/>
          </a:stretch>
        </p:blipFill>
        <p:spPr>
          <a:xfrm>
            <a:off x="574376" y="4775623"/>
            <a:ext cx="2162049" cy="3884096"/>
          </a:xfrm>
          <a:prstGeom prst="rect">
            <a:avLst/>
          </a:prstGeom>
        </p:spPr>
      </p:pic>
      <p:pic>
        <p:nvPicPr>
          <p:cNvPr id="7" name="Picture 6">
            <a:extLst>
              <a:ext uri="{FF2B5EF4-FFF2-40B4-BE49-F238E27FC236}">
                <a16:creationId xmlns:a16="http://schemas.microsoft.com/office/drawing/2014/main" id="{EBED8C42-3812-E0BE-3D67-40EAB4BED16F}"/>
              </a:ext>
            </a:extLst>
          </p:cNvPr>
          <p:cNvPicPr>
            <a:picLocks noChangeAspect="1"/>
          </p:cNvPicPr>
          <p:nvPr/>
        </p:nvPicPr>
        <p:blipFill rotWithShape="1">
          <a:blip r:embed="rId3"/>
          <a:srcRect l="5753" r="5753"/>
          <a:stretch/>
        </p:blipFill>
        <p:spPr>
          <a:xfrm>
            <a:off x="6745527" y="4754327"/>
            <a:ext cx="2243667" cy="3730909"/>
          </a:xfrm>
          <a:prstGeom prst="rect">
            <a:avLst/>
          </a:prstGeom>
        </p:spPr>
      </p:pic>
      <p:sp>
        <p:nvSpPr>
          <p:cNvPr id="8" name="TextBox 4">
            <a:extLst>
              <a:ext uri="{FF2B5EF4-FFF2-40B4-BE49-F238E27FC236}">
                <a16:creationId xmlns:a16="http://schemas.microsoft.com/office/drawing/2014/main" id="{6390F573-3FBF-8FF1-1E62-4F7FE729AC6F}"/>
              </a:ext>
            </a:extLst>
          </p:cNvPr>
          <p:cNvSpPr txBox="1"/>
          <p:nvPr/>
        </p:nvSpPr>
        <p:spPr>
          <a:xfrm>
            <a:off x="478994" y="7853335"/>
            <a:ext cx="2126973" cy="400110"/>
          </a:xfrm>
          <a:prstGeom prst="rect">
            <a:avLst/>
          </a:prstGeom>
          <a:solidFill>
            <a:srgbClr val="FF000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Becky Morgan</a:t>
            </a:r>
          </a:p>
        </p:txBody>
      </p:sp>
      <p:sp>
        <p:nvSpPr>
          <p:cNvPr id="9" name="TextBox 5">
            <a:extLst>
              <a:ext uri="{FF2B5EF4-FFF2-40B4-BE49-F238E27FC236}">
                <a16:creationId xmlns:a16="http://schemas.microsoft.com/office/drawing/2014/main" id="{14515F06-5E66-2480-561F-0A602EE9DD03}"/>
              </a:ext>
            </a:extLst>
          </p:cNvPr>
          <p:cNvSpPr txBox="1"/>
          <p:nvPr/>
        </p:nvSpPr>
        <p:spPr>
          <a:xfrm>
            <a:off x="478215" y="8248314"/>
            <a:ext cx="3004342" cy="707886"/>
          </a:xfrm>
          <a:prstGeom prst="rect">
            <a:avLst/>
          </a:prstGeom>
          <a:solidFill>
            <a:srgbClr val="99000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Senior Customer Service Manager</a:t>
            </a:r>
          </a:p>
        </p:txBody>
      </p:sp>
      <p:sp>
        <p:nvSpPr>
          <p:cNvPr id="13" name="TextBox 6">
            <a:extLst>
              <a:ext uri="{FF2B5EF4-FFF2-40B4-BE49-F238E27FC236}">
                <a16:creationId xmlns:a16="http://schemas.microsoft.com/office/drawing/2014/main" id="{72F1B080-256C-E550-4E4F-0002579B0819}"/>
              </a:ext>
            </a:extLst>
          </p:cNvPr>
          <p:cNvSpPr txBox="1"/>
          <p:nvPr/>
        </p:nvSpPr>
        <p:spPr>
          <a:xfrm>
            <a:off x="6626261" y="7825415"/>
            <a:ext cx="2126973" cy="400110"/>
          </a:xfrm>
          <a:prstGeom prst="rect">
            <a:avLst/>
          </a:prstGeom>
          <a:solidFill>
            <a:srgbClr val="FF0000"/>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dirty="0">
                <a:solidFill>
                  <a:schemeClr val="bg1"/>
                </a:solidFill>
                <a:latin typeface="Arial" panose="020B0604020202020204" pitchFamily="34" charset="0"/>
                <a:cs typeface="Arial" panose="020B0604020202020204" pitchFamily="34" charset="0"/>
              </a:rPr>
              <a:t>Laura Harper</a:t>
            </a:r>
          </a:p>
        </p:txBody>
      </p:sp>
      <p:sp>
        <p:nvSpPr>
          <p:cNvPr id="14" name="TextBox 7">
            <a:extLst>
              <a:ext uri="{FF2B5EF4-FFF2-40B4-BE49-F238E27FC236}">
                <a16:creationId xmlns:a16="http://schemas.microsoft.com/office/drawing/2014/main" id="{7347EBA3-55FA-74C5-17DF-F48F1E2298E5}"/>
              </a:ext>
            </a:extLst>
          </p:cNvPr>
          <p:cNvSpPr txBox="1"/>
          <p:nvPr/>
        </p:nvSpPr>
        <p:spPr>
          <a:xfrm>
            <a:off x="6637731" y="8199364"/>
            <a:ext cx="2990329" cy="707886"/>
          </a:xfrm>
          <a:prstGeom prst="rect">
            <a:avLst/>
          </a:prstGeom>
          <a:solidFill>
            <a:srgbClr val="9900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dirty="0">
                <a:solidFill>
                  <a:schemeClr val="bg1"/>
                </a:solidFill>
                <a:latin typeface="Arial"/>
                <a:cs typeface="Arial"/>
              </a:rPr>
              <a:t>Customer Service Manager  </a:t>
            </a:r>
            <a:endParaRPr lang="en-US" dirty="0">
              <a:solidFill>
                <a:schemeClr val="bg1"/>
              </a:solidFill>
            </a:endParaRPr>
          </a:p>
        </p:txBody>
      </p:sp>
      <p:sp>
        <p:nvSpPr>
          <p:cNvPr id="16" name="TextBox 7">
            <a:extLst>
              <a:ext uri="{FF2B5EF4-FFF2-40B4-BE49-F238E27FC236}">
                <a16:creationId xmlns:a16="http://schemas.microsoft.com/office/drawing/2014/main" id="{87279B10-DB23-00D9-85BA-5B8FCE11738E}"/>
              </a:ext>
            </a:extLst>
          </p:cNvPr>
          <p:cNvSpPr txBox="1">
            <a:spLocks noChangeArrowheads="1"/>
          </p:cNvSpPr>
          <p:nvPr/>
        </p:nvSpPr>
        <p:spPr bwMode="auto">
          <a:xfrm>
            <a:off x="3030387" y="4605062"/>
            <a:ext cx="3312033" cy="520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36" tIns="48768" rIns="97536" bIns="48768"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altLang="en-US" sz="2000" dirty="0">
                <a:latin typeface="Arial"/>
                <a:ea typeface="+mn-ea"/>
                <a:cs typeface="Arial"/>
              </a:rPr>
              <a:t>Becky manages and oversees the whole defect process and customer journey for Multi Room.</a:t>
            </a:r>
            <a:r>
              <a:rPr lang="en-GB" altLang="en-US" sz="2000" dirty="0">
                <a:latin typeface="Arial"/>
                <a:cs typeface="Arial"/>
              </a:rPr>
              <a:t> </a:t>
            </a:r>
            <a:endParaRPr lang="en-GB" altLang="en-US" sz="2000" dirty="0">
              <a:latin typeface="Arial"/>
              <a:ea typeface="+mn-ea"/>
              <a:cs typeface="Arial" panose="020B0604020202020204" pitchFamily="34" charset="0"/>
            </a:endParaRPr>
          </a:p>
          <a:p>
            <a:pPr eaLnBrk="1" hangingPunct="1">
              <a:defRPr/>
            </a:pPr>
            <a:endParaRPr lang="en-GB" altLang="en-US" sz="2000" dirty="0">
              <a:latin typeface="Arial"/>
              <a:ea typeface="+mn-ea"/>
              <a:cs typeface="Arial" panose="020B0604020202020204" pitchFamily="34" charset="0"/>
            </a:endParaRPr>
          </a:p>
          <a:p>
            <a:pPr eaLnBrk="1" hangingPunct="1">
              <a:defRPr/>
            </a:pPr>
            <a:r>
              <a:rPr lang="en-GB" altLang="en-US" sz="2000" dirty="0">
                <a:latin typeface="Arial"/>
                <a:cs typeface="Arial"/>
              </a:rPr>
              <a:t>Becky</a:t>
            </a:r>
            <a:r>
              <a:rPr lang="en-GB" altLang="en-US" sz="2000" dirty="0">
                <a:latin typeface="Arial"/>
                <a:ea typeface="+mn-ea"/>
                <a:cs typeface="Arial"/>
              </a:rPr>
              <a:t> works with our partner Healthy Estates Facilities Management (HEFM) and contractors to review our service delivery ensuring defect SLAs are met.</a:t>
            </a:r>
          </a:p>
          <a:p>
            <a:pPr eaLnBrk="1" hangingPunct="1">
              <a:defRPr/>
            </a:pPr>
            <a:endParaRPr lang="en-GB" altLang="en-US" sz="1600" dirty="0">
              <a:ea typeface="+mn-ea"/>
              <a:cs typeface="Arial" panose="020B0604020202020204" pitchFamily="34" charset="0"/>
            </a:endParaRPr>
          </a:p>
          <a:p>
            <a:pPr eaLnBrk="1" hangingPunct="1">
              <a:defRPr/>
            </a:pPr>
            <a:endParaRPr lang="en-GB" altLang="en-US" sz="1600" dirty="0">
              <a:ea typeface="+mn-ea"/>
              <a:cs typeface="Arial" panose="020B0604020202020204" pitchFamily="34" charset="0"/>
            </a:endParaRPr>
          </a:p>
          <a:p>
            <a:pPr algn="l" eaLnBrk="1" hangingPunct="1">
              <a:defRPr/>
            </a:pPr>
            <a:endParaRPr lang="en-GB" altLang="en-US" sz="2800" dirty="0">
              <a:latin typeface="Arial" charset="0"/>
            </a:endParaRPr>
          </a:p>
          <a:p>
            <a:pPr eaLnBrk="1" hangingPunct="1"/>
            <a:endParaRPr lang="en-GB" altLang="en-US" sz="1600" dirty="0"/>
          </a:p>
          <a:p>
            <a:pPr eaLnBrk="1" hangingPunct="1"/>
            <a:endParaRPr lang="en-GB" altLang="en-US" sz="1600" dirty="0"/>
          </a:p>
        </p:txBody>
      </p:sp>
      <p:sp>
        <p:nvSpPr>
          <p:cNvPr id="18" name="TextBox 7">
            <a:extLst>
              <a:ext uri="{FF2B5EF4-FFF2-40B4-BE49-F238E27FC236}">
                <a16:creationId xmlns:a16="http://schemas.microsoft.com/office/drawing/2014/main" id="{CAF58478-ACA7-D8E7-454F-AB3E1E393BC6}"/>
              </a:ext>
            </a:extLst>
          </p:cNvPr>
          <p:cNvSpPr txBox="1">
            <a:spLocks noChangeArrowheads="1"/>
          </p:cNvSpPr>
          <p:nvPr/>
        </p:nvSpPr>
        <p:spPr bwMode="auto">
          <a:xfrm>
            <a:off x="9236413" y="4297655"/>
            <a:ext cx="3419387" cy="600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7536" tIns="48768" rIns="97536" bIns="48768"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en-GB" altLang="en-US" sz="2000" dirty="0">
                <a:latin typeface="Arial"/>
                <a:ea typeface="+mn-ea"/>
                <a:cs typeface="Arial"/>
              </a:rPr>
              <a:t>Laura is responsible for overseeing projects for Multi Room and works in partnership with Healthy Estates Facilities Management and contractors.</a:t>
            </a:r>
          </a:p>
          <a:p>
            <a:pPr eaLnBrk="1" hangingPunct="1">
              <a:defRPr/>
            </a:pPr>
            <a:endParaRPr lang="en-GB" altLang="en-US" sz="2000" dirty="0">
              <a:latin typeface="Arial"/>
              <a:ea typeface="+mn-ea"/>
              <a:cs typeface="Arial" panose="020B0604020202020204" pitchFamily="34" charset="0"/>
            </a:endParaRPr>
          </a:p>
          <a:p>
            <a:pPr>
              <a:defRPr/>
            </a:pPr>
            <a:r>
              <a:rPr lang="en-GB" altLang="en-US" sz="2000" dirty="0">
                <a:latin typeface="Arial"/>
                <a:cs typeface="Arial"/>
              </a:rPr>
              <a:t>Laura remains</a:t>
            </a:r>
            <a:r>
              <a:rPr lang="en-GB" altLang="en-US" sz="2000" dirty="0">
                <a:latin typeface="Arial"/>
                <a:ea typeface="+mn-ea"/>
                <a:cs typeface="Arial"/>
              </a:rPr>
              <a:t> with her projects for the duration of the defect liability period until Make Good Defect Certificate is achieved.</a:t>
            </a:r>
          </a:p>
          <a:p>
            <a:pPr eaLnBrk="1" hangingPunct="1">
              <a:defRPr/>
            </a:pPr>
            <a:endParaRPr lang="en-GB" altLang="en-US" sz="1600" dirty="0">
              <a:ea typeface="+mn-ea"/>
              <a:cs typeface="Arial" panose="020B0604020202020204" pitchFamily="34" charset="0"/>
            </a:endParaRPr>
          </a:p>
          <a:p>
            <a:pPr eaLnBrk="1" hangingPunct="1">
              <a:defRPr/>
            </a:pPr>
            <a:endParaRPr lang="en-GB" altLang="en-US" sz="1600" dirty="0">
              <a:ea typeface="+mn-ea"/>
              <a:cs typeface="Arial" panose="020B0604020202020204" pitchFamily="34" charset="0"/>
            </a:endParaRPr>
          </a:p>
          <a:p>
            <a:pPr eaLnBrk="1" hangingPunct="1">
              <a:defRPr/>
            </a:pPr>
            <a:endParaRPr lang="en-GB" altLang="en-US" sz="1600" dirty="0">
              <a:ea typeface="+mn-ea"/>
              <a:cs typeface="Arial" panose="020B0604020202020204" pitchFamily="34" charset="0"/>
            </a:endParaRPr>
          </a:p>
          <a:p>
            <a:pPr eaLnBrk="1" hangingPunct="1">
              <a:defRPr/>
            </a:pPr>
            <a:endParaRPr lang="en-GB" altLang="en-US" sz="1600" dirty="0">
              <a:ea typeface="+mn-ea"/>
              <a:cs typeface="Arial" panose="020B0604020202020204" pitchFamily="34" charset="0"/>
            </a:endParaRPr>
          </a:p>
          <a:p>
            <a:pPr algn="l" eaLnBrk="1" hangingPunct="1">
              <a:defRPr/>
            </a:pPr>
            <a:endParaRPr lang="en-GB" altLang="en-US" sz="2800" dirty="0">
              <a:cs typeface="Arial" panose="020B0604020202020204" pitchFamily="34" charset="0"/>
            </a:endParaRPr>
          </a:p>
          <a:p>
            <a:pPr eaLnBrk="1" hangingPunct="1"/>
            <a:endParaRPr lang="en-GB" altLang="en-US" sz="1600" dirty="0"/>
          </a:p>
          <a:p>
            <a:pPr eaLnBrk="1" hangingPunct="1"/>
            <a:endParaRPr lang="en-GB" altLang="en-US" sz="1600"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5AC11AE-B977-42D1-8A05-A276CA5AD7FA}"/>
              </a:ext>
            </a:extLst>
          </p:cNvPr>
          <p:cNvSpPr/>
          <p:nvPr/>
        </p:nvSpPr>
        <p:spPr>
          <a:xfrm>
            <a:off x="2374900" y="2832100"/>
            <a:ext cx="1209527" cy="87412"/>
          </a:xfrm>
          <a:prstGeom prst="rect">
            <a:avLst/>
          </a:prstGeom>
          <a:solidFill>
            <a:srgbClr val="FFFFFF"/>
          </a:solidFill>
          <a:ln w="12700">
            <a:miter lim="400000"/>
          </a:ln>
        </p:spPr>
        <p:txBody>
          <a:bodyPr lIns="50800" tIns="50800" rIns="50800" bIns="50800" anchor="ctr"/>
          <a:lstStyle/>
          <a:p>
            <a:endParaRPr dirty="0"/>
          </a:p>
        </p:txBody>
      </p:sp>
      <p:pic>
        <p:nvPicPr>
          <p:cNvPr id="4" name="winvic_logo_white.png" descr="winvic_logo_white.png">
            <a:extLst>
              <a:ext uri="{FF2B5EF4-FFF2-40B4-BE49-F238E27FC236}">
                <a16:creationId xmlns:a16="http://schemas.microsoft.com/office/drawing/2014/main" id="{A249AAD3-03F0-4CF8-AF55-F300E23FD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4957" y="921459"/>
            <a:ext cx="2198643" cy="760583"/>
          </a:xfrm>
          <a:prstGeom prst="rect">
            <a:avLst/>
          </a:prstGeom>
          <a:ln w="12700">
            <a:miter lim="400000"/>
          </a:ln>
        </p:spPr>
      </p:pic>
      <p:sp>
        <p:nvSpPr>
          <p:cNvPr id="5" name="Rectangle 4">
            <a:extLst>
              <a:ext uri="{FF2B5EF4-FFF2-40B4-BE49-F238E27FC236}">
                <a16:creationId xmlns:a16="http://schemas.microsoft.com/office/drawing/2014/main" id="{B091DD43-1748-4A70-8761-C27D9531CCFE}"/>
              </a:ext>
            </a:extLst>
          </p:cNvPr>
          <p:cNvSpPr/>
          <p:nvPr/>
        </p:nvSpPr>
        <p:spPr>
          <a:xfrm>
            <a:off x="1037745" y="2242362"/>
            <a:ext cx="10764771" cy="5940088"/>
          </a:xfrm>
          <a:prstGeom prst="rect">
            <a:avLst/>
          </a:prstGeom>
        </p:spPr>
        <p:txBody>
          <a:bodyPr wrap="square" lIns="91440" tIns="45720" rIns="91440" bIns="45720" anchor="t">
            <a:spAutoFit/>
          </a:bodyPr>
          <a:lstStyle/>
          <a:p>
            <a:pPr algn="l">
              <a:defRPr/>
            </a:pPr>
            <a:r>
              <a:rPr lang="en-GB" altLang="en-US" sz="2000" dirty="0">
                <a:latin typeface="Arial"/>
                <a:ea typeface="ＭＳ Ｐゴシック"/>
                <a:cs typeface="Arial"/>
              </a:rPr>
              <a:t>Over the next 24 months </a:t>
            </a:r>
            <a:r>
              <a:rPr lang="en-GB" altLang="en-US" sz="2000" dirty="0" err="1">
                <a:latin typeface="Arial"/>
                <a:ea typeface="ＭＳ Ｐゴシック"/>
                <a:cs typeface="Arial"/>
              </a:rPr>
              <a:t>Winvic</a:t>
            </a:r>
            <a:r>
              <a:rPr lang="en-GB" altLang="en-US" sz="2000" dirty="0">
                <a:latin typeface="Arial"/>
                <a:ea typeface="ＭＳ Ｐゴシック"/>
                <a:cs typeface="Arial"/>
              </a:rPr>
              <a:t> Customer Service Manager will arrange to meet with you and your team on site / Teams meeting platform or on site to review defect reports. </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r>
              <a:rPr lang="en-GB" altLang="en-US" sz="2000" dirty="0">
                <a:latin typeface="Arial"/>
                <a:ea typeface="ＭＳ Ｐゴシック"/>
                <a:cs typeface="Arial"/>
              </a:rPr>
              <a:t>After Practical Completion Winvic / HEFM will contact The Building Management Team weekly during the settling in period to ensure you have the opportunity to ask questions about the building.</a:t>
            </a:r>
          </a:p>
          <a:p>
            <a:pPr algn="l">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r>
              <a:rPr lang="en-GB" altLang="en-US" sz="2000" dirty="0">
                <a:latin typeface="Arial"/>
                <a:ea typeface="ＭＳ Ｐゴシック"/>
                <a:cs typeface="Arial"/>
              </a:rPr>
              <a:t>We will then arrange regular visits either monthly or quarterly to suit your needs. </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r>
              <a:rPr lang="en-GB" altLang="en-US" sz="2000" dirty="0">
                <a:latin typeface="Arial"/>
                <a:ea typeface="ＭＳ Ｐゴシック"/>
                <a:cs typeface="Arial"/>
              </a:rPr>
              <a:t>Each quarter the Customer Services Manager will arrange a review meeting for defect progress and review the service we provide.</a:t>
            </a:r>
          </a:p>
          <a:p>
            <a:pPr algn="l">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r>
              <a:rPr lang="en-GB" altLang="en-US" sz="2000" dirty="0">
                <a:latin typeface="Arial"/>
                <a:ea typeface="ＭＳ Ｐゴシック"/>
                <a:cs typeface="Arial"/>
              </a:rPr>
              <a:t>Prior to the end of the 24 months defects liability period a final inspection will be arranged to check and close out remaining defects.  This can prove to be a timely process,  so planning ahead will assist all parties. </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r>
              <a:rPr lang="en-GB" altLang="en-US" sz="2000" dirty="0">
                <a:latin typeface="Arial"/>
                <a:ea typeface="ＭＳ Ｐゴシック"/>
                <a:cs typeface="Arial"/>
              </a:rPr>
              <a:t>The Customer Service Manager will discuss Final Defects inspection 3 months prior to the end of defect liability period.</a:t>
            </a:r>
            <a:endParaRPr lang="en-GB" sz="2000" dirty="0">
              <a:latin typeface="Arial"/>
              <a:ea typeface="ＭＳ Ｐゴシック"/>
              <a:cs typeface="Arial"/>
            </a:endParaRPr>
          </a:p>
          <a:p>
            <a:pPr algn="l">
              <a:defRPr/>
            </a:pPr>
            <a:endParaRPr lang="en-GB" sz="2000" dirty="0">
              <a:latin typeface="Arial" panose="020B0604020202020204" pitchFamily="34" charset="0"/>
              <a:cs typeface="Arial" panose="020B0604020202020204" pitchFamily="34" charset="0"/>
            </a:endParaRPr>
          </a:p>
        </p:txBody>
      </p:sp>
      <p:sp>
        <p:nvSpPr>
          <p:cNvPr id="2"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433A7B00-46CD-E248-4443-4D86DD448F04}"/>
              </a:ext>
            </a:extLst>
          </p:cNvPr>
          <p:cNvSpPr txBox="1"/>
          <p:nvPr/>
        </p:nvSpPr>
        <p:spPr>
          <a:xfrm>
            <a:off x="1040357" y="749300"/>
            <a:ext cx="9411945"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AFTERCARE VISITS AND REVIEW MEETINGS</a:t>
            </a:r>
          </a:p>
        </p:txBody>
      </p:sp>
      <p:pic>
        <p:nvPicPr>
          <p:cNvPr id="10" name="Picture 9">
            <a:extLst>
              <a:ext uri="{FF2B5EF4-FFF2-40B4-BE49-F238E27FC236}">
                <a16:creationId xmlns:a16="http://schemas.microsoft.com/office/drawing/2014/main" id="{4DEAD4B4-F2E9-68F1-7FA7-E16A2AD1FE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12" name="Picture 11" descr="Logo, company name&#10;&#10;Description automatically generated">
            <a:extLst>
              <a:ext uri="{FF2B5EF4-FFF2-40B4-BE49-F238E27FC236}">
                <a16:creationId xmlns:a16="http://schemas.microsoft.com/office/drawing/2014/main" id="{D3A4A4DA-B9A2-AADD-8FAB-2AABB301497F}"/>
              </a:ext>
            </a:extLst>
          </p:cNvPr>
          <p:cNvPicPr>
            <a:picLocks noChangeAspect="1"/>
          </p:cNvPicPr>
          <p:nvPr/>
        </p:nvPicPr>
        <p:blipFill rotWithShape="1">
          <a:blip r:embed="rId4">
            <a:extLst>
              <a:ext uri="{28A0092B-C50C-407E-A947-70E740481C1C}">
                <a14:useLocalDpi xmlns:a14="http://schemas.microsoft.com/office/drawing/2010/main" val="0"/>
              </a:ext>
            </a:extLst>
          </a:blip>
          <a:srcRect t="14394" r="-503" b="10832"/>
          <a:stretch/>
        </p:blipFill>
        <p:spPr>
          <a:xfrm>
            <a:off x="311549" y="8284788"/>
            <a:ext cx="2693574" cy="1318772"/>
          </a:xfrm>
          <a:prstGeom prst="rect">
            <a:avLst/>
          </a:prstGeom>
        </p:spPr>
      </p:pic>
    </p:spTree>
    <p:extLst>
      <p:ext uri="{BB962C8B-B14F-4D97-AF65-F5344CB8AC3E}">
        <p14:creationId xmlns:p14="http://schemas.microsoft.com/office/powerpoint/2010/main" val="81258867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5AC11AE-B977-42D1-8A05-A276CA5AD7FA}"/>
              </a:ext>
            </a:extLst>
          </p:cNvPr>
          <p:cNvSpPr/>
          <p:nvPr/>
        </p:nvSpPr>
        <p:spPr>
          <a:xfrm>
            <a:off x="2374900" y="2832100"/>
            <a:ext cx="1209527" cy="87412"/>
          </a:xfrm>
          <a:prstGeom prst="rect">
            <a:avLst/>
          </a:prstGeom>
          <a:solidFill>
            <a:srgbClr val="FFFFFF"/>
          </a:solidFill>
          <a:ln w="12700">
            <a:miter lim="400000"/>
          </a:ln>
        </p:spPr>
        <p:txBody>
          <a:bodyPr lIns="50800" tIns="50800" rIns="50800" bIns="50800" anchor="ctr"/>
          <a:lstStyle/>
          <a:p>
            <a:endParaRPr dirty="0"/>
          </a:p>
        </p:txBody>
      </p:sp>
      <p:pic>
        <p:nvPicPr>
          <p:cNvPr id="4" name="winvic_logo_white.png" descr="winvic_logo_white.png">
            <a:extLst>
              <a:ext uri="{FF2B5EF4-FFF2-40B4-BE49-F238E27FC236}">
                <a16:creationId xmlns:a16="http://schemas.microsoft.com/office/drawing/2014/main" id="{A249AAD3-03F0-4CF8-AF55-F300E23FD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4957" y="921459"/>
            <a:ext cx="2198643" cy="760583"/>
          </a:xfrm>
          <a:prstGeom prst="rect">
            <a:avLst/>
          </a:prstGeom>
          <a:ln w="12700">
            <a:miter lim="400000"/>
          </a:ln>
        </p:spPr>
      </p:pic>
      <p:sp>
        <p:nvSpPr>
          <p:cNvPr id="5" name="Rectangle 4">
            <a:extLst>
              <a:ext uri="{FF2B5EF4-FFF2-40B4-BE49-F238E27FC236}">
                <a16:creationId xmlns:a16="http://schemas.microsoft.com/office/drawing/2014/main" id="{B091DD43-1748-4A70-8761-C27D9531CCFE}"/>
              </a:ext>
            </a:extLst>
          </p:cNvPr>
          <p:cNvSpPr/>
          <p:nvPr/>
        </p:nvSpPr>
        <p:spPr>
          <a:xfrm>
            <a:off x="749474" y="1682042"/>
            <a:ext cx="10764771" cy="7478970"/>
          </a:xfrm>
          <a:prstGeom prst="rect">
            <a:avLst/>
          </a:prstGeom>
        </p:spPr>
        <p:txBody>
          <a:bodyPr wrap="square" lIns="91440" tIns="45720" rIns="91440" bIns="45720" anchor="t">
            <a:spAutoFit/>
          </a:bodyPr>
          <a:lstStyle/>
          <a:p>
            <a:pPr marL="342900" indent="-342900" algn="l">
              <a:buFont typeface="Courier New" panose="02070309020205020404" pitchFamily="49" charset="0"/>
              <a:buChar char="o"/>
              <a:defRPr/>
            </a:pPr>
            <a:r>
              <a:rPr lang="en-GB" altLang="en-US" sz="2000" b="1" dirty="0">
                <a:latin typeface="Arial"/>
                <a:ea typeface="ＭＳ Ｐゴシック"/>
                <a:cs typeface="Arial"/>
              </a:rPr>
              <a:t>Trouble Shooting </a:t>
            </a:r>
            <a:r>
              <a:rPr lang="en-GB" altLang="en-US" sz="2000" dirty="0">
                <a:latin typeface="Arial"/>
                <a:ea typeface="ＭＳ Ｐゴシック"/>
                <a:cs typeface="Arial"/>
              </a:rPr>
              <a:t>– </a:t>
            </a:r>
            <a:r>
              <a:rPr lang="en-GB" altLang="en-US" sz="2000" dirty="0">
                <a:latin typeface="Arial" panose="020B0604020202020204" pitchFamily="34" charset="0"/>
                <a:ea typeface="ＭＳ Ｐゴシック"/>
                <a:cs typeface="Arial" panose="020B0604020202020204" pitchFamily="34" charset="0"/>
              </a:rPr>
              <a:t>The </a:t>
            </a:r>
            <a:r>
              <a:rPr lang="en-GB" sz="2000" dirty="0">
                <a:latin typeface="Arial" panose="020B0604020202020204" pitchFamily="34" charset="0"/>
                <a:ea typeface="Calibri" panose="020F0502020204030204" pitchFamily="34" charset="0"/>
                <a:cs typeface="Arial" panose="020B0604020202020204" pitchFamily="34" charset="0"/>
              </a:rPr>
              <a:t>O&amp;M dashboard contains trouble shooting guides. Always check this first and watch relevant recorded training before reporting a defect.  This will prevent unnecessary recharges of which can prove costly.</a:t>
            </a:r>
            <a:endParaRPr lang="en-GB" sz="2000" b="1" dirty="0">
              <a:latin typeface="Arial" panose="020B0604020202020204" pitchFamily="34" charset="0"/>
              <a:ea typeface="Calibri" panose="020F0502020204030204" pitchFamily="34" charset="0"/>
              <a:cs typeface="Arial" panose="020B0604020202020204" pitchFamily="34" charset="0"/>
            </a:endParaRPr>
          </a:p>
          <a:p>
            <a:pPr algn="l">
              <a:defRPr/>
            </a:pPr>
            <a:endParaRPr lang="en-GB" altLang="en-US" sz="2000" dirty="0">
              <a:latin typeface="Arial"/>
              <a:ea typeface="ＭＳ Ｐゴシック"/>
              <a:cs typeface="Arial"/>
            </a:endParaRPr>
          </a:p>
          <a:p>
            <a:pPr marL="342900" indent="-342900" algn="l">
              <a:buFont typeface="Courier New" panose="02070309020205020404" pitchFamily="49" charset="0"/>
              <a:buChar char="o"/>
              <a:defRPr/>
            </a:pPr>
            <a:r>
              <a:rPr lang="en-GB" altLang="en-US" sz="2000" b="1" dirty="0">
                <a:latin typeface="Arial"/>
                <a:ea typeface="ＭＳ Ｐゴシック"/>
                <a:cs typeface="Arial"/>
              </a:rPr>
              <a:t>Basic Maintenance </a:t>
            </a:r>
            <a:r>
              <a:rPr lang="en-GB" altLang="en-US" sz="2000" dirty="0">
                <a:latin typeface="Arial"/>
                <a:ea typeface="ＭＳ Ｐゴシック"/>
                <a:cs typeface="Arial"/>
              </a:rPr>
              <a:t>-  </a:t>
            </a:r>
            <a:r>
              <a:rPr lang="en-GB" sz="2000" dirty="0">
                <a:latin typeface="Arial" panose="020B0604020202020204" pitchFamily="34" charset="0"/>
                <a:ea typeface="Calibri" panose="020F0502020204030204" pitchFamily="34" charset="0"/>
                <a:cs typeface="Arial" panose="020B0604020202020204" pitchFamily="34" charset="0"/>
              </a:rPr>
              <a:t>keep a stock of silicone based lubricant (PTFE based) – this repels water and essential for ironmongery / window and door components for frequent maintenance.</a:t>
            </a:r>
          </a:p>
          <a:p>
            <a:pPr marL="342900" indent="-342900" algn="l">
              <a:buFont typeface="Courier New" panose="02070309020205020404" pitchFamily="49" charset="0"/>
              <a:buChar char="o"/>
              <a:defRP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lgn="l">
              <a:buFont typeface="Courier New" panose="02070309020205020404" pitchFamily="49" charset="0"/>
              <a:buChar char="o"/>
              <a:defRPr/>
            </a:pPr>
            <a:r>
              <a:rPr lang="en-GB" sz="2000" b="1" dirty="0">
                <a:latin typeface="Arial" panose="020B0604020202020204" pitchFamily="34" charset="0"/>
                <a:ea typeface="Calibri" panose="020F0502020204030204" pitchFamily="34" charset="0"/>
                <a:cs typeface="Arial" panose="020B0604020202020204" pitchFamily="34" charset="0"/>
              </a:rPr>
              <a:t>Spare Stock </a:t>
            </a:r>
            <a:r>
              <a:rPr lang="en-GB" sz="2000" dirty="0">
                <a:latin typeface="Arial" panose="020B0604020202020204" pitchFamily="34" charset="0"/>
                <a:ea typeface="Calibri" panose="020F0502020204030204" pitchFamily="34" charset="0"/>
                <a:cs typeface="Arial" panose="020B0604020202020204" pitchFamily="34" charset="0"/>
              </a:rPr>
              <a:t>- we recommend a basic supply of spares are stored on site to use in the event of an emergency.  If you have not paid in the contract to have spares on site we can request a contractor quote for a basic supply.  Please inform us if you wish us to arrange this.</a:t>
            </a:r>
          </a:p>
          <a:p>
            <a:pPr marL="342900" indent="-342900" algn="l">
              <a:buFont typeface="Courier New" panose="02070309020205020404" pitchFamily="49" charset="0"/>
              <a:buChar char="o"/>
              <a:defRP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lgn="l">
              <a:buFont typeface="Courier New" panose="02070309020205020404" pitchFamily="49" charset="0"/>
              <a:buChar char="o"/>
              <a:defRPr/>
            </a:pPr>
            <a:r>
              <a:rPr lang="en-GB" sz="2000" b="1" dirty="0">
                <a:latin typeface="Arial" panose="020B0604020202020204" pitchFamily="34" charset="0"/>
                <a:ea typeface="Calibri" panose="020F0502020204030204" pitchFamily="34" charset="0"/>
                <a:cs typeface="Arial" panose="020B0604020202020204" pitchFamily="34" charset="0"/>
              </a:rPr>
              <a:t>Shrinkage</a:t>
            </a:r>
            <a:r>
              <a:rPr lang="en-GB" sz="2000" dirty="0">
                <a:latin typeface="Arial" panose="020B0604020202020204" pitchFamily="34" charset="0"/>
                <a:ea typeface="Calibri" panose="020F0502020204030204" pitchFamily="34" charset="0"/>
                <a:cs typeface="Arial" panose="020B0604020202020204" pitchFamily="34" charset="0"/>
              </a:rPr>
              <a:t> - </a:t>
            </a:r>
            <a:r>
              <a:rPr lang="en-GB" sz="2000" dirty="0">
                <a:latin typeface="Arial" panose="020B0604020202020204" pitchFamily="34" charset="0"/>
                <a:cs typeface="Arial" panose="020B0604020202020204" pitchFamily="34" charset="0"/>
              </a:rPr>
              <a:t>shrinkage cracks can range from 2mm or above.  </a:t>
            </a:r>
            <a:r>
              <a:rPr lang="en-GB" sz="2000" b="0" i="0" u="none" strike="noStrike" baseline="0" dirty="0">
                <a:latin typeface="Arial" panose="020B0604020202020204" pitchFamily="34" charset="0"/>
              </a:rPr>
              <a:t>For the avoidance of doubt - cracking in plastered and/or lined walls, ceilings and floors not exceeding 2mm in width shall not be considered a defect.</a:t>
            </a:r>
            <a:endParaRPr lang="en-GB" sz="2000" b="1" dirty="0">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defRP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lgn="l">
              <a:buFont typeface="Courier New" panose="02070309020205020404" pitchFamily="49" charset="0"/>
              <a:buChar char="o"/>
              <a:defRPr/>
            </a:pPr>
            <a:r>
              <a:rPr lang="en-GB" sz="2000" b="1" dirty="0">
                <a:latin typeface="Arial" panose="020B0604020202020204" pitchFamily="34" charset="0"/>
                <a:ea typeface="Calibri" panose="020F0502020204030204" pitchFamily="34" charset="0"/>
                <a:cs typeface="Arial" panose="020B0604020202020204" pitchFamily="34" charset="0"/>
              </a:rPr>
              <a:t>Warranty Registration </a:t>
            </a:r>
            <a:r>
              <a:rPr lang="en-GB" sz="2000" dirty="0">
                <a:latin typeface="Arial" panose="020B0604020202020204" pitchFamily="34" charset="0"/>
                <a:ea typeface="Calibri" panose="020F0502020204030204" pitchFamily="34" charset="0"/>
                <a:cs typeface="Arial" panose="020B0604020202020204" pitchFamily="34" charset="0"/>
              </a:rPr>
              <a:t>– Ensure warranty registration for appliances has been completed</a:t>
            </a:r>
          </a:p>
          <a:p>
            <a:pPr marL="342900" indent="-342900" algn="l">
              <a:buFont typeface="Courier New" panose="02070309020205020404" pitchFamily="49" charset="0"/>
              <a:buChar char="o"/>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marL="342900" indent="-342900" algn="l">
              <a:buFont typeface="Courier New" panose="02070309020205020404" pitchFamily="49" charset="0"/>
              <a:buChar char="o"/>
              <a:defRPr/>
            </a:pPr>
            <a:r>
              <a:rPr lang="en-GB" altLang="en-US" sz="2000" b="1" dirty="0">
                <a:latin typeface="Arial" panose="020B0604020202020204" pitchFamily="34" charset="0"/>
                <a:ea typeface="ＭＳ Ｐゴシック" pitchFamily="34" charset="-128"/>
                <a:cs typeface="Arial" panose="020B0604020202020204" pitchFamily="34" charset="0"/>
              </a:rPr>
              <a:t>Legionella (H&amp;S) - </a:t>
            </a:r>
            <a:r>
              <a:rPr lang="en-GB" sz="2000" dirty="0">
                <a:latin typeface="Arial" panose="020B0604020202020204" pitchFamily="34" charset="0"/>
                <a:cs typeface="Arial" panose="020B0604020202020204" pitchFamily="34" charset="0"/>
              </a:rPr>
              <a:t>A brief guide for duty holders free copy can be downloaded from HSE </a:t>
            </a:r>
            <a:r>
              <a:rPr lang="en-GB" sz="2000" dirty="0">
                <a:latin typeface="Arial" panose="020B0604020202020204" pitchFamily="34" charset="0"/>
                <a:cs typeface="Arial" panose="020B0604020202020204" pitchFamily="34" charset="0"/>
                <a:hlinkClick r:id="rId3"/>
              </a:rPr>
              <a:t>http://www.hse.gov.uk/legionnaires/faqs.htm</a:t>
            </a:r>
            <a:endParaRPr lang="en-GB" sz="2000" dirty="0">
              <a:latin typeface="Arial" panose="020B0604020202020204" pitchFamily="34" charset="0"/>
              <a:cs typeface="Arial" panose="020B0604020202020204" pitchFamily="34" charset="0"/>
            </a:endParaRPr>
          </a:p>
          <a:p>
            <a:pPr marL="342900" indent="-342900" algn="l">
              <a:buFont typeface="Courier New" panose="02070309020205020404" pitchFamily="49" charset="0"/>
              <a:buChar char="o"/>
              <a:defRPr/>
            </a:pPr>
            <a:endParaRPr lang="en-GB" altLang="en-US" sz="2000" b="1" dirty="0">
              <a:latin typeface="Arial" panose="020B0604020202020204" pitchFamily="34" charset="0"/>
              <a:ea typeface="ＭＳ Ｐゴシック" pitchFamily="34" charset="-128"/>
              <a:cs typeface="Arial" panose="020B0604020202020204" pitchFamily="34" charset="0"/>
            </a:endParaRPr>
          </a:p>
          <a:p>
            <a:pPr marL="342900" indent="-342900" algn="l">
              <a:buFont typeface="Courier New" panose="02070309020205020404" pitchFamily="49" charset="0"/>
              <a:buChar char="o"/>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a:defRPr/>
            </a:pPr>
            <a:endParaRPr lang="en-GB" sz="2000" dirty="0">
              <a:latin typeface="Arial" panose="020B0604020202020204" pitchFamily="34" charset="0"/>
              <a:cs typeface="Arial" panose="020B0604020202020204" pitchFamily="34" charset="0"/>
            </a:endParaRPr>
          </a:p>
        </p:txBody>
      </p:sp>
      <p:sp>
        <p:nvSpPr>
          <p:cNvPr id="2"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433A7B00-46CD-E248-4443-4D86DD448F04}"/>
              </a:ext>
            </a:extLst>
          </p:cNvPr>
          <p:cNvSpPr txBox="1"/>
          <p:nvPr/>
        </p:nvSpPr>
        <p:spPr>
          <a:xfrm>
            <a:off x="1040357" y="749300"/>
            <a:ext cx="9411945"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HELPFUL HINTS &amp; TIPS </a:t>
            </a:r>
          </a:p>
        </p:txBody>
      </p:sp>
      <p:pic>
        <p:nvPicPr>
          <p:cNvPr id="10" name="Picture 9">
            <a:extLst>
              <a:ext uri="{FF2B5EF4-FFF2-40B4-BE49-F238E27FC236}">
                <a16:creationId xmlns:a16="http://schemas.microsoft.com/office/drawing/2014/main" id="{4DEAD4B4-F2E9-68F1-7FA7-E16A2AD1FE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12" name="Picture 11" descr="Logo, company name&#10;&#10;Description automatically generated">
            <a:extLst>
              <a:ext uri="{FF2B5EF4-FFF2-40B4-BE49-F238E27FC236}">
                <a16:creationId xmlns:a16="http://schemas.microsoft.com/office/drawing/2014/main" id="{D3A4A4DA-B9A2-AADD-8FAB-2AABB301497F}"/>
              </a:ext>
            </a:extLst>
          </p:cNvPr>
          <p:cNvPicPr>
            <a:picLocks noChangeAspect="1"/>
          </p:cNvPicPr>
          <p:nvPr/>
        </p:nvPicPr>
        <p:blipFill rotWithShape="1">
          <a:blip r:embed="rId5">
            <a:extLst>
              <a:ext uri="{28A0092B-C50C-407E-A947-70E740481C1C}">
                <a14:useLocalDpi xmlns:a14="http://schemas.microsoft.com/office/drawing/2010/main" val="0"/>
              </a:ext>
            </a:extLst>
          </a:blip>
          <a:srcRect t="14394" r="-503" b="10832"/>
          <a:stretch/>
        </p:blipFill>
        <p:spPr>
          <a:xfrm>
            <a:off x="311549" y="8284788"/>
            <a:ext cx="2693574" cy="1318772"/>
          </a:xfrm>
          <a:prstGeom prst="rect">
            <a:avLst/>
          </a:prstGeom>
        </p:spPr>
      </p:pic>
    </p:spTree>
    <p:extLst>
      <p:ext uri="{BB962C8B-B14F-4D97-AF65-F5344CB8AC3E}">
        <p14:creationId xmlns:p14="http://schemas.microsoft.com/office/powerpoint/2010/main" val="35386711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5AC11AE-B977-42D1-8A05-A276CA5AD7FA}"/>
              </a:ext>
            </a:extLst>
          </p:cNvPr>
          <p:cNvSpPr/>
          <p:nvPr/>
        </p:nvSpPr>
        <p:spPr>
          <a:xfrm>
            <a:off x="2374900" y="2832100"/>
            <a:ext cx="1209527" cy="87412"/>
          </a:xfrm>
          <a:prstGeom prst="rect">
            <a:avLst/>
          </a:prstGeom>
          <a:solidFill>
            <a:srgbClr val="FFFFFF"/>
          </a:solidFill>
          <a:ln w="12700">
            <a:miter lim="400000"/>
          </a:ln>
        </p:spPr>
        <p:txBody>
          <a:bodyPr lIns="50800" tIns="50800" rIns="50800" bIns="50800" anchor="ctr"/>
          <a:lstStyle/>
          <a:p>
            <a:endParaRPr dirty="0"/>
          </a:p>
        </p:txBody>
      </p:sp>
      <p:pic>
        <p:nvPicPr>
          <p:cNvPr id="4" name="winvic_logo_white.png" descr="winvic_logo_white.png">
            <a:extLst>
              <a:ext uri="{FF2B5EF4-FFF2-40B4-BE49-F238E27FC236}">
                <a16:creationId xmlns:a16="http://schemas.microsoft.com/office/drawing/2014/main" id="{A249AAD3-03F0-4CF8-AF55-F300E23FD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4957" y="921459"/>
            <a:ext cx="2198643" cy="760583"/>
          </a:xfrm>
          <a:prstGeom prst="rect">
            <a:avLst/>
          </a:prstGeom>
          <a:ln w="12700">
            <a:miter lim="400000"/>
          </a:ln>
        </p:spPr>
      </p:pic>
      <p:sp>
        <p:nvSpPr>
          <p:cNvPr id="2"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433A7B00-46CD-E248-4443-4D86DD448F04}"/>
              </a:ext>
            </a:extLst>
          </p:cNvPr>
          <p:cNvSpPr txBox="1"/>
          <p:nvPr/>
        </p:nvSpPr>
        <p:spPr>
          <a:xfrm>
            <a:off x="1040357" y="749300"/>
            <a:ext cx="9411945"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QUESTIONS &amp; ANSWERS </a:t>
            </a:r>
          </a:p>
        </p:txBody>
      </p:sp>
      <p:pic>
        <p:nvPicPr>
          <p:cNvPr id="10" name="Picture 9">
            <a:extLst>
              <a:ext uri="{FF2B5EF4-FFF2-40B4-BE49-F238E27FC236}">
                <a16:creationId xmlns:a16="http://schemas.microsoft.com/office/drawing/2014/main" id="{4DEAD4B4-F2E9-68F1-7FA7-E16A2AD1FE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12" name="Picture 11" descr="Logo, company name&#10;&#10;Description automatically generated">
            <a:extLst>
              <a:ext uri="{FF2B5EF4-FFF2-40B4-BE49-F238E27FC236}">
                <a16:creationId xmlns:a16="http://schemas.microsoft.com/office/drawing/2014/main" id="{D3A4A4DA-B9A2-AADD-8FAB-2AABB301497F}"/>
              </a:ext>
            </a:extLst>
          </p:cNvPr>
          <p:cNvPicPr>
            <a:picLocks noChangeAspect="1"/>
          </p:cNvPicPr>
          <p:nvPr/>
        </p:nvPicPr>
        <p:blipFill rotWithShape="1">
          <a:blip r:embed="rId4">
            <a:extLst>
              <a:ext uri="{28A0092B-C50C-407E-A947-70E740481C1C}">
                <a14:useLocalDpi xmlns:a14="http://schemas.microsoft.com/office/drawing/2010/main" val="0"/>
              </a:ext>
            </a:extLst>
          </a:blip>
          <a:srcRect t="14394" r="-503" b="10832"/>
          <a:stretch/>
        </p:blipFill>
        <p:spPr>
          <a:xfrm>
            <a:off x="311549" y="8284788"/>
            <a:ext cx="2693574" cy="1318772"/>
          </a:xfrm>
          <a:prstGeom prst="rect">
            <a:avLst/>
          </a:prstGeom>
        </p:spPr>
      </p:pic>
      <p:pic>
        <p:nvPicPr>
          <p:cNvPr id="6" name="Picture 4" descr="Questions &amp; Answers - Verified Reviews">
            <a:extLst>
              <a:ext uri="{FF2B5EF4-FFF2-40B4-BE49-F238E27FC236}">
                <a16:creationId xmlns:a16="http://schemas.microsoft.com/office/drawing/2014/main" id="{CA04A445-753D-EA89-1078-5AB589C58D12}"/>
              </a:ext>
            </a:extLst>
          </p:cNvPr>
          <p:cNvPicPr>
            <a:picLocks noChangeAspect="1" noChangeArrowheads="1"/>
          </p:cNvPicPr>
          <p:nvPr/>
        </p:nvPicPr>
        <p:blipFill>
          <a:blip r:embed="rId5">
            <a:alphaModFix amt="63000"/>
            <a:extLst>
              <a:ext uri="{28A0092B-C50C-407E-A947-70E740481C1C}">
                <a14:useLocalDpi xmlns:a14="http://schemas.microsoft.com/office/drawing/2010/main" val="0"/>
              </a:ext>
            </a:extLst>
          </a:blip>
          <a:srcRect/>
          <a:stretch>
            <a:fillRect/>
          </a:stretch>
        </p:blipFill>
        <p:spPr bwMode="auto">
          <a:xfrm>
            <a:off x="3649662" y="2762250"/>
            <a:ext cx="5705475" cy="4229100"/>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715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078B19-FB41-449C-8433-1E881C1A0430}"/>
              </a:ext>
            </a:extLst>
          </p:cNvPr>
          <p:cNvSpPr/>
          <p:nvPr/>
        </p:nvSpPr>
        <p:spPr>
          <a:xfrm>
            <a:off x="1315088" y="716069"/>
            <a:ext cx="10388058" cy="4062651"/>
          </a:xfrm>
          <a:prstGeom prst="rect">
            <a:avLst/>
          </a:prstGeom>
        </p:spPr>
        <p:txBody>
          <a:bodyPr wrap="square" lIns="91440" tIns="45720" rIns="91440" bIns="45720" anchor="t">
            <a:spAutoFit/>
          </a:bodyPr>
          <a:lstStyle/>
          <a:p>
            <a:pPr algn="l" fontAlgn="ctr" hangingPunct="1">
              <a:defRPr/>
            </a:pPr>
            <a:r>
              <a:rPr lang="en-GB" altLang="en-US" sz="1800" b="1" dirty="0">
                <a:solidFill>
                  <a:prstClr val="black"/>
                </a:solidFill>
                <a:latin typeface="Arial" panose="020B0604020202020204" pitchFamily="34" charset="0"/>
                <a:ea typeface="ＭＳ Ｐゴシック" pitchFamily="34" charset="-128"/>
                <a:cs typeface="Arial" panose="020B0604020202020204" pitchFamily="34" charset="0"/>
              </a:rPr>
              <a:t>			     	   	</a:t>
            </a: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defRPr/>
            </a:pPr>
            <a:r>
              <a:rPr lang="en-GB" altLang="en-US" b="1" dirty="0">
                <a:latin typeface="Arial"/>
                <a:ea typeface="ＭＳ Ｐゴシック"/>
                <a:cs typeface="Arial"/>
              </a:rPr>
              <a:t>					</a:t>
            </a:r>
            <a:endParaRPr lang="en-GB" altLang="en-US" sz="1800" b="1" dirty="0">
              <a:latin typeface="Arial"/>
              <a:ea typeface="ＭＳ Ｐゴシック"/>
              <a:cs typeface="Arial"/>
            </a:endParaRPr>
          </a:p>
          <a:p>
            <a:pPr algn="l" fontAlgn="ctr" hangingPunct="1">
              <a:defRPr/>
            </a:pPr>
            <a:endParaRPr lang="en-GB" altLang="en-US" sz="1800"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defRPr/>
            </a:pPr>
            <a:endParaRPr lang="en-GB" altLang="en-US" sz="1800" dirty="0">
              <a:latin typeface="Arial" panose="020B0604020202020204" pitchFamily="34" charset="0"/>
              <a:ea typeface="ＭＳ Ｐゴシック" pitchFamily="34" charset="-128"/>
              <a:cs typeface="Arial" panose="020B0604020202020204" pitchFamily="34" charset="0"/>
            </a:endParaRPr>
          </a:p>
          <a:p>
            <a:pPr algn="l" fontAlgn="ctr" hangingPunct="1">
              <a:defRPr/>
            </a:pPr>
            <a:r>
              <a:rPr lang="en-GB" altLang="en-US" sz="2000" dirty="0">
                <a:latin typeface="Arial"/>
                <a:ea typeface="ＭＳ Ｐゴシック"/>
                <a:cs typeface="Arial"/>
              </a:rPr>
              <a:t>Sectional completion for Block A, C &amp; D is </a:t>
            </a:r>
            <a:r>
              <a:rPr lang="en-GB" altLang="en-US" sz="2000">
                <a:latin typeface="Arial"/>
                <a:ea typeface="ＭＳ Ｐゴシック"/>
                <a:cs typeface="Arial"/>
              </a:rPr>
              <a:t>due May </a:t>
            </a:r>
            <a:r>
              <a:rPr lang="en-GB" altLang="en-US" sz="2000" dirty="0">
                <a:latin typeface="Arial"/>
                <a:ea typeface="ＭＳ Ｐゴシック"/>
                <a:cs typeface="Arial"/>
              </a:rPr>
              <a:t>2024, with handover for Block B being November 2024 (S278 June 2024) the building will be checked by </a:t>
            </a:r>
            <a:r>
              <a:rPr lang="en-GB" altLang="en-US" sz="2000" dirty="0" err="1">
                <a:latin typeface="Arial"/>
                <a:ea typeface="ＭＳ Ｐゴシック"/>
                <a:cs typeface="Arial"/>
              </a:rPr>
              <a:t>Winvic</a:t>
            </a:r>
            <a:r>
              <a:rPr lang="en-GB" altLang="en-US" sz="2000" dirty="0">
                <a:latin typeface="Arial"/>
                <a:ea typeface="ＭＳ Ｐゴシック"/>
                <a:cs typeface="Arial"/>
              </a:rPr>
              <a:t> teams, involving our clients' respective teams, this is called ‘</a:t>
            </a:r>
            <a:r>
              <a:rPr lang="en-GB" altLang="en-US" sz="2000" b="1" dirty="0">
                <a:latin typeface="Arial"/>
                <a:ea typeface="ＭＳ Ｐゴシック"/>
                <a:cs typeface="Arial"/>
              </a:rPr>
              <a:t>snagging</a:t>
            </a:r>
            <a:r>
              <a:rPr lang="en-GB" altLang="en-US" sz="2000" dirty="0">
                <a:latin typeface="Arial"/>
                <a:ea typeface="ＭＳ Ｐゴシック"/>
                <a:cs typeface="Arial"/>
              </a:rPr>
              <a:t>’    </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defRPr/>
            </a:pPr>
            <a:r>
              <a:rPr lang="en-GB" altLang="en-US" sz="2000" dirty="0">
                <a:latin typeface="Arial"/>
                <a:ea typeface="ＭＳ Ｐゴシック"/>
                <a:cs typeface="Arial"/>
              </a:rPr>
              <a:t>The Project Team from Winvic are responsible for closing snags for sign off and will  remain on site to ensure they are resolved where possible.  </a:t>
            </a:r>
            <a:endParaRPr lang="en-GB"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defRPr/>
            </a:pPr>
            <a:endParaRPr lang="en-GB"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defRPr/>
            </a:pPr>
            <a:r>
              <a:rPr lang="en-GB" altLang="en-US" sz="2000" dirty="0">
                <a:latin typeface="Arial"/>
                <a:ea typeface="ＭＳ Ｐゴシック"/>
                <a:cs typeface="Arial"/>
              </a:rPr>
              <a:t>Winvic Customer Services will support The Building Management Team to understand the building and offer guidance to maintain the assets.</a:t>
            </a:r>
          </a:p>
        </p:txBody>
      </p:sp>
      <p:pic>
        <p:nvPicPr>
          <p:cNvPr id="7" name="Picture 6" descr="A picture containing food&#10;&#10;Description automatically generated">
            <a:extLst>
              <a:ext uri="{FF2B5EF4-FFF2-40B4-BE49-F238E27FC236}">
                <a16:creationId xmlns:a16="http://schemas.microsoft.com/office/drawing/2014/main" id="{D702906E-AB24-4EFC-9AAF-0392C09E7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313" y="5227426"/>
            <a:ext cx="2041402" cy="1757363"/>
          </a:xfrm>
          <a:prstGeom prst="rect">
            <a:avLst/>
          </a:prstGeom>
          <a:effectLst>
            <a:softEdge rad="63500"/>
          </a:effectLst>
        </p:spPr>
      </p:pic>
      <p:sp>
        <p:nvSpPr>
          <p:cNvPr id="8" name="TextBox 7">
            <a:extLst>
              <a:ext uri="{FF2B5EF4-FFF2-40B4-BE49-F238E27FC236}">
                <a16:creationId xmlns:a16="http://schemas.microsoft.com/office/drawing/2014/main" id="{B1455E42-7B0C-44B2-A5A6-B7D35B9094B0}"/>
              </a:ext>
            </a:extLst>
          </p:cNvPr>
          <p:cNvSpPr txBox="1"/>
          <p:nvPr/>
        </p:nvSpPr>
        <p:spPr>
          <a:xfrm>
            <a:off x="3913951" y="4942098"/>
            <a:ext cx="7775761" cy="2872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fontAlgn="ctr" hangingPunct="1">
              <a:buClr>
                <a:prstClr val="black"/>
              </a:buClr>
              <a:defRPr/>
            </a:pPr>
            <a:r>
              <a:rPr lang="en-GB" altLang="en-US" sz="2000" dirty="0">
                <a:latin typeface="Arial"/>
                <a:ea typeface="ＭＳ Ｐゴシック"/>
                <a:cs typeface="Arial"/>
              </a:rPr>
              <a:t>After Practical Completion, defect notifications will be dealt with by Winvic </a:t>
            </a:r>
            <a:r>
              <a:rPr lang="en-US" altLang="en-US" sz="2000" dirty="0">
                <a:latin typeface="Arial"/>
                <a:ea typeface="ＭＳ Ｐゴシック"/>
                <a:cs typeface="Arial"/>
              </a:rPr>
              <a:t>Customer Service in partnership with HEFM.  </a:t>
            </a:r>
            <a:endParaRPr lang="en-US"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endParaRPr lang="en-US"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r>
              <a:rPr lang="en-US" altLang="en-US" sz="2000" dirty="0">
                <a:latin typeface="Arial"/>
                <a:ea typeface="ＭＳ Ｐゴシック"/>
                <a:cs typeface="Arial"/>
              </a:rPr>
              <a:t>Our aim is to work closely with you to resolve reported defects within the agreed timescales.</a:t>
            </a:r>
          </a:p>
          <a:p>
            <a:pPr algn="l" fontAlgn="ctr" hangingPunct="1">
              <a:buClr>
                <a:prstClr val="black"/>
              </a:buClr>
              <a:defRPr/>
            </a:pPr>
            <a:endParaRPr lang="en-US" altLang="en-US" sz="2000" dirty="0">
              <a:latin typeface="Arial" panose="020B0604020202020204" pitchFamily="34" charset="0"/>
              <a:ea typeface="ＭＳ Ｐゴシック" pitchFamily="34" charset="-128"/>
              <a:cs typeface="Arial" panose="020B0604020202020204" pitchFamily="34" charset="0"/>
            </a:endParaRPr>
          </a:p>
          <a:p>
            <a:pPr algn="l" fontAlgn="ctr" hangingPunct="1">
              <a:buClr>
                <a:prstClr val="black"/>
              </a:buClr>
              <a:defRPr/>
            </a:pPr>
            <a:r>
              <a:rPr lang="en-US" altLang="en-US" sz="2000" dirty="0">
                <a:latin typeface="Arial"/>
                <a:ea typeface="ＭＳ Ｐゴシック"/>
                <a:cs typeface="Arial"/>
              </a:rPr>
              <a:t>The Customer Service Manager will arrange to meet with The Building Management Team at regular intervals to ensure the defects are closed out to everyone’s satisfaction.</a:t>
            </a:r>
          </a:p>
        </p:txBody>
      </p:sp>
      <p:sp>
        <p:nvSpPr>
          <p:cNvPr id="3"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1332C67D-65FE-4FC3-B3D4-081159A32492}"/>
              </a:ext>
            </a:extLst>
          </p:cNvPr>
          <p:cNvSpPr txBox="1"/>
          <p:nvPr/>
        </p:nvSpPr>
        <p:spPr>
          <a:xfrm>
            <a:off x="1040357" y="749300"/>
            <a:ext cx="9613466"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LIFE AFTER PRACTICAL COMPLETION</a:t>
            </a:r>
          </a:p>
        </p:txBody>
      </p:sp>
      <p:pic>
        <p:nvPicPr>
          <p:cNvPr id="4" name="Picture 3" descr="Logo, company name&#10;&#10;Description automatically generated">
            <a:extLst>
              <a:ext uri="{FF2B5EF4-FFF2-40B4-BE49-F238E27FC236}">
                <a16:creationId xmlns:a16="http://schemas.microsoft.com/office/drawing/2014/main" id="{FDA6D276-7EA6-4243-AEE2-7DB313D22845}"/>
              </a:ext>
            </a:extLst>
          </p:cNvPr>
          <p:cNvPicPr>
            <a:picLocks noChangeAspect="1"/>
          </p:cNvPicPr>
          <p:nvPr/>
        </p:nvPicPr>
        <p:blipFill rotWithShape="1">
          <a:blip r:embed="rId3">
            <a:extLst>
              <a:ext uri="{28A0092B-C50C-407E-A947-70E740481C1C}">
                <a14:useLocalDpi xmlns:a14="http://schemas.microsoft.com/office/drawing/2010/main" val="0"/>
              </a:ext>
            </a:extLst>
          </a:blip>
          <a:srcRect t="14394" r="-503" b="10832"/>
          <a:stretch/>
        </p:blipFill>
        <p:spPr>
          <a:xfrm>
            <a:off x="311549" y="8284788"/>
            <a:ext cx="2693574" cy="1318772"/>
          </a:xfrm>
          <a:prstGeom prst="rect">
            <a:avLst/>
          </a:prstGeom>
        </p:spPr>
      </p:pic>
      <p:pic>
        <p:nvPicPr>
          <p:cNvPr id="5" name="Picture 4">
            <a:extLst>
              <a:ext uri="{FF2B5EF4-FFF2-40B4-BE49-F238E27FC236}">
                <a16:creationId xmlns:a16="http://schemas.microsoft.com/office/drawing/2014/main" id="{DE4E626A-AB25-4774-8D86-60EB242AA8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spTree>
    <p:extLst>
      <p:ext uri="{BB962C8B-B14F-4D97-AF65-F5344CB8AC3E}">
        <p14:creationId xmlns:p14="http://schemas.microsoft.com/office/powerpoint/2010/main" val="19155130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078B19-FB41-449C-8433-1E881C1A0430}"/>
              </a:ext>
            </a:extLst>
          </p:cNvPr>
          <p:cNvSpPr/>
          <p:nvPr/>
        </p:nvSpPr>
        <p:spPr>
          <a:xfrm>
            <a:off x="587018" y="716069"/>
            <a:ext cx="11116128" cy="1200329"/>
          </a:xfrm>
          <a:prstGeom prst="rect">
            <a:avLst/>
          </a:prstGeom>
        </p:spPr>
        <p:txBody>
          <a:bodyPr wrap="square" lIns="91440" tIns="45720" rIns="91440" bIns="45720" anchor="t">
            <a:spAutoFit/>
          </a:bodyPr>
          <a:lstStyle/>
          <a:p>
            <a:pPr algn="l" fontAlgn="ctr" hangingPunct="1">
              <a:defRPr/>
            </a:pPr>
            <a:r>
              <a:rPr lang="en-GB" altLang="en-US" sz="1800" b="1" dirty="0">
                <a:solidFill>
                  <a:prstClr val="black"/>
                </a:solidFill>
                <a:latin typeface="Arial" panose="020B0604020202020204" pitchFamily="34" charset="0"/>
                <a:ea typeface="ＭＳ Ｐゴシック" pitchFamily="34" charset="-128"/>
                <a:cs typeface="Arial" panose="020B0604020202020204" pitchFamily="34" charset="0"/>
              </a:rPr>
              <a:t>			     	   	</a:t>
            </a:r>
            <a:endParaRPr lang="en-GB" altLang="en-US"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defRPr/>
            </a:pPr>
            <a:r>
              <a:rPr lang="en-GB" altLang="en-US" b="1" dirty="0">
                <a:latin typeface="Arial"/>
                <a:ea typeface="ＭＳ Ｐゴシック"/>
                <a:cs typeface="Arial"/>
              </a:rPr>
              <a:t>					</a:t>
            </a:r>
            <a:endParaRPr lang="en-GB" altLang="en-US" sz="1800" b="1" dirty="0">
              <a:latin typeface="Arial"/>
              <a:ea typeface="ＭＳ Ｐゴシック"/>
              <a:cs typeface="Arial"/>
            </a:endParaRPr>
          </a:p>
          <a:p>
            <a:pPr algn="l" fontAlgn="ctr" hangingPunct="1">
              <a:defRPr/>
            </a:pPr>
            <a:endParaRPr lang="en-GB" altLang="en-US" sz="1800" b="1" dirty="0">
              <a:solidFill>
                <a:prstClr val="black"/>
              </a:solidFill>
              <a:latin typeface="Arial" panose="020B0604020202020204" pitchFamily="34" charset="0"/>
              <a:ea typeface="ＭＳ Ｐゴシック" pitchFamily="34" charset="-128"/>
              <a:cs typeface="Arial" panose="020B0604020202020204" pitchFamily="34" charset="0"/>
            </a:endParaRPr>
          </a:p>
          <a:p>
            <a:pPr algn="l" fontAlgn="ctr" hangingPunct="1">
              <a:defRPr/>
            </a:pPr>
            <a:endParaRPr lang="en-GB" altLang="en-US" dirty="0">
              <a:latin typeface="Arial" panose="020B0604020202020204" pitchFamily="34" charset="0"/>
              <a:ea typeface="ＭＳ Ｐゴシック" pitchFamily="34" charset="-128"/>
              <a:cs typeface="Arial" panose="020B0604020202020204" pitchFamily="34" charset="0"/>
            </a:endParaRPr>
          </a:p>
        </p:txBody>
      </p:sp>
      <p:pic>
        <p:nvPicPr>
          <p:cNvPr id="5" name="Picture 4">
            <a:extLst>
              <a:ext uri="{FF2B5EF4-FFF2-40B4-BE49-F238E27FC236}">
                <a16:creationId xmlns:a16="http://schemas.microsoft.com/office/drawing/2014/main" id="{DE4E626A-AB25-4774-8D86-60EB242AA8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sp>
        <p:nvSpPr>
          <p:cNvPr id="7"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E41FA264-83EA-900B-6702-0EEA3E769843}"/>
              </a:ext>
            </a:extLst>
          </p:cNvPr>
          <p:cNvSpPr txBox="1"/>
          <p:nvPr/>
        </p:nvSpPr>
        <p:spPr>
          <a:xfrm>
            <a:off x="1040357" y="749300"/>
            <a:ext cx="9613466"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SNAG VS DEFECT</a:t>
            </a:r>
            <a:endParaRPr lang="en-US" dirty="0"/>
          </a:p>
        </p:txBody>
      </p:sp>
      <p:graphicFrame>
        <p:nvGraphicFramePr>
          <p:cNvPr id="12" name="Table 8">
            <a:extLst>
              <a:ext uri="{FF2B5EF4-FFF2-40B4-BE49-F238E27FC236}">
                <a16:creationId xmlns:a16="http://schemas.microsoft.com/office/drawing/2014/main" id="{6D787F91-4AB6-37DB-8FFE-75BD68B1813E}"/>
              </a:ext>
            </a:extLst>
          </p:cNvPr>
          <p:cNvGraphicFramePr>
            <a:graphicFrameLocks noGrp="1"/>
          </p:cNvGraphicFramePr>
          <p:nvPr>
            <p:extLst>
              <p:ext uri="{D42A27DB-BD31-4B8C-83A1-F6EECF244321}">
                <p14:modId xmlns:p14="http://schemas.microsoft.com/office/powerpoint/2010/main" val="90111361"/>
              </p:ext>
            </p:extLst>
          </p:nvPr>
        </p:nvGraphicFramePr>
        <p:xfrm>
          <a:off x="693926" y="2179871"/>
          <a:ext cx="10894078" cy="5349499"/>
        </p:xfrm>
        <a:graphic>
          <a:graphicData uri="http://schemas.openxmlformats.org/drawingml/2006/table">
            <a:tbl>
              <a:tblPr firstRow="1" bandRow="1">
                <a:tableStyleId>{FABFCF23-3B69-468F-B69F-88F6DE6A72F2}</a:tableStyleId>
              </a:tblPr>
              <a:tblGrid>
                <a:gridCol w="5447039">
                  <a:extLst>
                    <a:ext uri="{9D8B030D-6E8A-4147-A177-3AD203B41FA5}">
                      <a16:colId xmlns:a16="http://schemas.microsoft.com/office/drawing/2014/main" val="3320239469"/>
                    </a:ext>
                  </a:extLst>
                </a:gridCol>
                <a:gridCol w="5447039">
                  <a:extLst>
                    <a:ext uri="{9D8B030D-6E8A-4147-A177-3AD203B41FA5}">
                      <a16:colId xmlns:a16="http://schemas.microsoft.com/office/drawing/2014/main" val="2387883289"/>
                    </a:ext>
                  </a:extLst>
                </a:gridCol>
              </a:tblGrid>
              <a:tr h="687056">
                <a:tc>
                  <a:txBody>
                    <a:bodyPr/>
                    <a:lstStyle/>
                    <a:p>
                      <a:pPr algn="ctr"/>
                      <a:r>
                        <a:rPr lang="en-GB" sz="2000" dirty="0">
                          <a:solidFill>
                            <a:schemeClr val="tx1"/>
                          </a:solidFill>
                          <a:latin typeface="Arial"/>
                        </a:rPr>
                        <a:t>SNAG </a:t>
                      </a:r>
                    </a:p>
                  </a:txBody>
                  <a:tcPr>
                    <a:lnB w="12700">
                      <a:solidFill>
                        <a:srgbClr val="C00000"/>
                      </a:solidFill>
                    </a:lnB>
                    <a:solidFill>
                      <a:srgbClr val="F54242"/>
                    </a:solidFill>
                  </a:tcPr>
                </a:tc>
                <a:tc>
                  <a:txBody>
                    <a:bodyPr/>
                    <a:lstStyle/>
                    <a:p>
                      <a:pPr algn="ctr"/>
                      <a:r>
                        <a:rPr lang="en-GB" sz="2000" dirty="0">
                          <a:solidFill>
                            <a:schemeClr val="tx1"/>
                          </a:solidFill>
                          <a:latin typeface="Arial"/>
                        </a:rPr>
                        <a:t>DEFECT</a:t>
                      </a:r>
                    </a:p>
                  </a:txBody>
                  <a:tcPr>
                    <a:lnB w="12700">
                      <a:solidFill>
                        <a:srgbClr val="C00000"/>
                      </a:solidFill>
                    </a:lnB>
                    <a:solidFill>
                      <a:srgbClr val="F54242"/>
                    </a:solidFill>
                  </a:tcPr>
                </a:tc>
                <a:extLst>
                  <a:ext uri="{0D108BD9-81ED-4DB2-BD59-A6C34878D82A}">
                    <a16:rowId xmlns:a16="http://schemas.microsoft.com/office/drawing/2014/main" val="3743109409"/>
                  </a:ext>
                </a:extLst>
              </a:tr>
              <a:tr h="687056">
                <a:tc>
                  <a:txBody>
                    <a:bodyPr/>
                    <a:lstStyle/>
                    <a:p>
                      <a:pPr lvl="0">
                        <a:buNone/>
                      </a:pPr>
                      <a:r>
                        <a:rPr lang="en-GB" sz="2000" b="0" i="0" u="none" strike="noStrike" noProof="0" dirty="0">
                          <a:solidFill>
                            <a:srgbClr val="202124"/>
                          </a:solidFill>
                          <a:latin typeface="Arial"/>
                        </a:rPr>
                        <a:t>a minor problem or issue that is usually easy to fix. It is something that is not critical to the overall functioning of a product or system.  </a:t>
                      </a:r>
                      <a:endParaRPr lang="en-US" dirty="0"/>
                    </a:p>
                  </a:txBody>
                  <a:tcPr>
                    <a:lnT w="12700">
                      <a:solidFill>
                        <a:srgbClr val="C00000"/>
                      </a:solidFill>
                    </a:lnT>
                    <a:lnB w="12700">
                      <a:solidFill>
                        <a:srgbClr val="C00000"/>
                      </a:solidFill>
                    </a:lnB>
                    <a:solidFill>
                      <a:srgbClr val="FC9D9D"/>
                    </a:solidFill>
                  </a:tcPr>
                </a:tc>
                <a:tc>
                  <a:txBody>
                    <a:bodyPr/>
                    <a:lstStyle/>
                    <a:p>
                      <a:pPr lvl="0">
                        <a:buNone/>
                      </a:pPr>
                      <a:r>
                        <a:rPr lang="en-GB" sz="2000" b="0" i="0" u="none" strike="noStrike" noProof="0" dirty="0">
                          <a:solidFill>
                            <a:srgbClr val="202124"/>
                          </a:solidFill>
                          <a:latin typeface="Arial"/>
                        </a:rPr>
                        <a:t>is an installation that is not performing, as per the specification, design or install after Practical Completion.</a:t>
                      </a:r>
                      <a:endParaRPr lang="en-US" dirty="0"/>
                    </a:p>
                  </a:txBody>
                  <a:tcPr>
                    <a:lnT w="12700">
                      <a:solidFill>
                        <a:srgbClr val="C00000"/>
                      </a:solidFill>
                    </a:lnT>
                    <a:lnB w="12700">
                      <a:solidFill>
                        <a:srgbClr val="C00000"/>
                      </a:solidFill>
                    </a:lnB>
                    <a:solidFill>
                      <a:srgbClr val="FC9D9D"/>
                    </a:solidFill>
                  </a:tcPr>
                </a:tc>
                <a:extLst>
                  <a:ext uri="{0D108BD9-81ED-4DB2-BD59-A6C34878D82A}">
                    <a16:rowId xmlns:a16="http://schemas.microsoft.com/office/drawing/2014/main" val="76352363"/>
                  </a:ext>
                </a:extLst>
              </a:tr>
              <a:tr h="667971">
                <a:tc>
                  <a:txBody>
                    <a:bodyPr/>
                    <a:lstStyle/>
                    <a:p>
                      <a:pPr lvl="0">
                        <a:buNone/>
                      </a:pPr>
                      <a:r>
                        <a:rPr lang="en-GB" sz="2000" b="0" i="0" u="none" strike="noStrike" noProof="0" dirty="0">
                          <a:solidFill>
                            <a:srgbClr val="202124"/>
                          </a:solidFill>
                          <a:latin typeface="Arial"/>
                        </a:rPr>
                        <a:t>is an issue picked up by </a:t>
                      </a:r>
                      <a:r>
                        <a:rPr lang="en-GB" sz="2000" b="0" i="0" u="none" strike="noStrike" noProof="0" dirty="0" err="1">
                          <a:solidFill>
                            <a:srgbClr val="202124"/>
                          </a:solidFill>
                          <a:latin typeface="Arial"/>
                        </a:rPr>
                        <a:t>Winvic</a:t>
                      </a:r>
                      <a:r>
                        <a:rPr lang="en-GB" sz="2000" b="0" i="0" u="none" strike="noStrike" noProof="0" dirty="0">
                          <a:solidFill>
                            <a:srgbClr val="202124"/>
                          </a:solidFill>
                          <a:latin typeface="Arial"/>
                        </a:rPr>
                        <a:t> Site Team, Clients Representative or Client and compiled from pre-handover inspections. This is a long process that starts months prior to handover and ongoing up to Practical Completion. </a:t>
                      </a:r>
                      <a:endParaRPr lang="en-US" dirty="0"/>
                    </a:p>
                  </a:txBody>
                  <a:tcPr>
                    <a:lnT w="12700">
                      <a:solidFill>
                        <a:srgbClr val="C00000"/>
                      </a:solidFill>
                    </a:lnT>
                    <a:lnB w="12700">
                      <a:solidFill>
                        <a:srgbClr val="C00000"/>
                      </a:solidFill>
                    </a:lnB>
                  </a:tcPr>
                </a:tc>
                <a:tc>
                  <a:txBody>
                    <a:bodyPr/>
                    <a:lstStyle/>
                    <a:p>
                      <a:pPr lvl="0">
                        <a:buNone/>
                      </a:pPr>
                      <a:r>
                        <a:rPr lang="en-GB" sz="2000" b="0" i="0" u="none" strike="noStrike" noProof="0" dirty="0">
                          <a:solidFill>
                            <a:srgbClr val="202124"/>
                          </a:solidFill>
                          <a:latin typeface="Arial"/>
                        </a:rPr>
                        <a:t>is a problem that affects the performance or quality of a product or system. It can cause the product to malfunction or not meet its intended purpose.</a:t>
                      </a:r>
                      <a:endParaRPr lang="en-US" dirty="0"/>
                    </a:p>
                  </a:txBody>
                  <a:tcPr>
                    <a:lnT w="12700">
                      <a:solidFill>
                        <a:srgbClr val="C00000"/>
                      </a:solidFill>
                    </a:lnT>
                    <a:lnB w="12700">
                      <a:solidFill>
                        <a:srgbClr val="C00000"/>
                      </a:solidFill>
                    </a:lnB>
                  </a:tcPr>
                </a:tc>
                <a:extLst>
                  <a:ext uri="{0D108BD9-81ED-4DB2-BD59-A6C34878D82A}">
                    <a16:rowId xmlns:a16="http://schemas.microsoft.com/office/drawing/2014/main" val="201057289"/>
                  </a:ext>
                </a:extLst>
              </a:tr>
              <a:tr h="1340123">
                <a:tc>
                  <a:txBody>
                    <a:bodyPr/>
                    <a:lstStyle/>
                    <a:p>
                      <a:pPr lvl="0">
                        <a:buNone/>
                      </a:pPr>
                      <a:r>
                        <a:rPr lang="en-GB" sz="2000" b="0" i="0" u="none" strike="noStrike" noProof="0" dirty="0">
                          <a:solidFill>
                            <a:srgbClr val="202124"/>
                          </a:solidFill>
                          <a:latin typeface="Arial"/>
                        </a:rPr>
                        <a:t>is documented onto a list of locations and issued to the </a:t>
                      </a:r>
                      <a:r>
                        <a:rPr lang="en-GB" sz="2000" b="0" i="0" u="none" strike="noStrike" noProof="0" dirty="0" err="1">
                          <a:solidFill>
                            <a:srgbClr val="202124"/>
                          </a:solidFill>
                          <a:latin typeface="Arial"/>
                        </a:rPr>
                        <a:t>Winvic</a:t>
                      </a:r>
                      <a:r>
                        <a:rPr lang="en-GB" sz="2000" b="0" i="0" u="none" strike="noStrike" noProof="0" dirty="0">
                          <a:solidFill>
                            <a:srgbClr val="202124"/>
                          </a:solidFill>
                          <a:latin typeface="Arial"/>
                        </a:rPr>
                        <a:t> Site Team to formally close out within an agreed timeframe, set by the Clients Representative.</a:t>
                      </a:r>
                      <a:endParaRPr lang="en-US" dirty="0"/>
                    </a:p>
                  </a:txBody>
                  <a:tcPr>
                    <a:lnT w="12700">
                      <a:solidFill>
                        <a:srgbClr val="C00000"/>
                      </a:solidFill>
                    </a:lnT>
                    <a:lnB w="12700">
                      <a:solidFill>
                        <a:srgbClr val="C00000"/>
                      </a:solidFill>
                    </a:lnB>
                    <a:solidFill>
                      <a:srgbClr val="FC9D9D"/>
                    </a:solidFill>
                  </a:tcPr>
                </a:tc>
                <a:tc>
                  <a:txBody>
                    <a:bodyPr/>
                    <a:lstStyle/>
                    <a:p>
                      <a:pPr lvl="0">
                        <a:buNone/>
                      </a:pPr>
                      <a:endParaRPr lang="en-GB" sz="2000" dirty="0">
                        <a:latin typeface="Arial"/>
                      </a:endParaRPr>
                    </a:p>
                  </a:txBody>
                  <a:tcPr>
                    <a:lnT w="12700">
                      <a:solidFill>
                        <a:srgbClr val="C00000"/>
                      </a:solidFill>
                    </a:lnT>
                    <a:lnB w="12700">
                      <a:solidFill>
                        <a:srgbClr val="C00000"/>
                      </a:solidFill>
                    </a:lnB>
                    <a:solidFill>
                      <a:srgbClr val="FC9D9D"/>
                    </a:solidFill>
                  </a:tcPr>
                </a:tc>
                <a:extLst>
                  <a:ext uri="{0D108BD9-81ED-4DB2-BD59-A6C34878D82A}">
                    <a16:rowId xmlns:a16="http://schemas.microsoft.com/office/drawing/2014/main" val="918515385"/>
                  </a:ext>
                </a:extLst>
              </a:tr>
              <a:tr h="687056">
                <a:tc>
                  <a:txBody>
                    <a:bodyPr/>
                    <a:lstStyle/>
                    <a:p>
                      <a:pPr lvl="0">
                        <a:buNone/>
                      </a:pPr>
                      <a:r>
                        <a:rPr lang="en-GB" sz="2000" b="0" i="0" u="none" strike="noStrike" noProof="0" dirty="0">
                          <a:solidFill>
                            <a:srgbClr val="202124"/>
                          </a:solidFill>
                          <a:latin typeface="Arial"/>
                        </a:rPr>
                        <a:t>is completed and back checked by the Clients Representative and signed off accordingly. </a:t>
                      </a:r>
                      <a:r>
                        <a:rPr lang="en-GB" sz="2000" b="1" i="0" u="none" strike="noStrike" noProof="0" dirty="0">
                          <a:solidFill>
                            <a:srgbClr val="202124"/>
                          </a:solidFill>
                          <a:latin typeface="Arial"/>
                        </a:rPr>
                        <a:t> </a:t>
                      </a:r>
                    </a:p>
                  </a:txBody>
                  <a:tcPr>
                    <a:lnT w="12700">
                      <a:solidFill>
                        <a:srgbClr val="C00000"/>
                      </a:solidFill>
                    </a:lnT>
                    <a:lnB w="12700">
                      <a:solidFill>
                        <a:srgbClr val="C00000"/>
                      </a:solidFill>
                    </a:lnB>
                  </a:tcPr>
                </a:tc>
                <a:tc>
                  <a:txBody>
                    <a:bodyPr/>
                    <a:lstStyle/>
                    <a:p>
                      <a:pPr lvl="0">
                        <a:buNone/>
                      </a:pPr>
                      <a:endParaRPr lang="en-GB" sz="2000" dirty="0">
                        <a:latin typeface="Arial"/>
                      </a:endParaRPr>
                    </a:p>
                  </a:txBody>
                  <a:tcPr>
                    <a:lnT w="12700">
                      <a:solidFill>
                        <a:srgbClr val="C00000"/>
                      </a:solidFill>
                    </a:lnT>
                    <a:lnB w="12700">
                      <a:solidFill>
                        <a:srgbClr val="C00000"/>
                      </a:solidFill>
                    </a:lnB>
                  </a:tcPr>
                </a:tc>
                <a:extLst>
                  <a:ext uri="{0D108BD9-81ED-4DB2-BD59-A6C34878D82A}">
                    <a16:rowId xmlns:a16="http://schemas.microsoft.com/office/drawing/2014/main" val="853892930"/>
                  </a:ext>
                </a:extLst>
              </a:tr>
            </a:tbl>
          </a:graphicData>
        </a:graphic>
      </p:graphicFrame>
      <p:pic>
        <p:nvPicPr>
          <p:cNvPr id="14" name="Picture 4" descr="1,000+ Defective Product Illustrations, Royalty-Free Vector Graphics &amp; Clip  Art - iStock | Product recall, Broken product, Missing piece">
            <a:extLst>
              <a:ext uri="{FF2B5EF4-FFF2-40B4-BE49-F238E27FC236}">
                <a16:creationId xmlns:a16="http://schemas.microsoft.com/office/drawing/2014/main" id="{9207C8C9-8C52-DC03-22D0-B00ED63BD4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62" y="7693461"/>
            <a:ext cx="1870560" cy="187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3213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177CD87E-51C1-4CAF-BC36-EE7FA2FCE761}"/>
              </a:ext>
            </a:extLst>
          </p:cNvPr>
          <p:cNvPicPr>
            <a:picLocks noChangeAspect="1"/>
          </p:cNvPicPr>
          <p:nvPr/>
        </p:nvPicPr>
        <p:blipFill rotWithShape="1">
          <a:blip r:embed="rId2">
            <a:extLst>
              <a:ext uri="{28A0092B-C50C-407E-A947-70E740481C1C}">
                <a14:useLocalDpi xmlns:a14="http://schemas.microsoft.com/office/drawing/2010/main" val="0"/>
              </a:ext>
            </a:extLst>
          </a:blip>
          <a:srcRect t="14394" r="-503" b="10832"/>
          <a:stretch/>
        </p:blipFill>
        <p:spPr>
          <a:xfrm>
            <a:off x="311549" y="8284788"/>
            <a:ext cx="2693574" cy="1318772"/>
          </a:xfrm>
          <a:prstGeom prst="rect">
            <a:avLst/>
          </a:prstGeom>
        </p:spPr>
      </p:pic>
      <p:sp>
        <p:nvSpPr>
          <p:cNvPr id="15"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CB972B53-4C2A-41EC-8E77-65D890D69016}"/>
              </a:ext>
            </a:extLst>
          </p:cNvPr>
          <p:cNvSpPr txBox="1"/>
          <p:nvPr/>
        </p:nvSpPr>
        <p:spPr>
          <a:xfrm>
            <a:off x="1040357" y="749300"/>
            <a:ext cx="9613466"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HEFM CUSTOMER SERVICE TEAM</a:t>
            </a:r>
          </a:p>
        </p:txBody>
      </p:sp>
      <p:pic>
        <p:nvPicPr>
          <p:cNvPr id="17" name="Picture 16">
            <a:extLst>
              <a:ext uri="{FF2B5EF4-FFF2-40B4-BE49-F238E27FC236}">
                <a16:creationId xmlns:a16="http://schemas.microsoft.com/office/drawing/2014/main" id="{06FF6D49-7791-4B65-B86F-C4E66183E7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7" name="Picture 7" descr="A collage of people in different poses&#10;&#10;Description automatically generated">
            <a:extLst>
              <a:ext uri="{FF2B5EF4-FFF2-40B4-BE49-F238E27FC236}">
                <a16:creationId xmlns:a16="http://schemas.microsoft.com/office/drawing/2014/main" id="{781B59EE-FF50-E63E-F96B-0EF330ACFE32}"/>
              </a:ext>
            </a:extLst>
          </p:cNvPr>
          <p:cNvPicPr>
            <a:picLocks noChangeAspect="1"/>
          </p:cNvPicPr>
          <p:nvPr/>
        </p:nvPicPr>
        <p:blipFill>
          <a:blip r:embed="rId4"/>
          <a:stretch>
            <a:fillRect/>
          </a:stretch>
        </p:blipFill>
        <p:spPr>
          <a:xfrm>
            <a:off x="710594" y="1550498"/>
            <a:ext cx="11806390" cy="6756057"/>
          </a:xfrm>
          <a:prstGeom prst="rect">
            <a:avLst/>
          </a:prstGeom>
        </p:spPr>
      </p:pic>
    </p:spTree>
    <p:extLst>
      <p:ext uri="{BB962C8B-B14F-4D97-AF65-F5344CB8AC3E}">
        <p14:creationId xmlns:p14="http://schemas.microsoft.com/office/powerpoint/2010/main" val="23223969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E5E399-8A24-491C-A415-84F533020885}"/>
              </a:ext>
            </a:extLst>
          </p:cNvPr>
          <p:cNvSpPr/>
          <p:nvPr/>
        </p:nvSpPr>
        <p:spPr>
          <a:xfrm>
            <a:off x="4856725" y="2029867"/>
            <a:ext cx="7691375" cy="5693866"/>
          </a:xfrm>
          <a:prstGeom prst="rect">
            <a:avLst/>
          </a:prstGeom>
        </p:spPr>
        <p:txBody>
          <a:bodyPr wrap="square" lIns="91440" tIns="45720" rIns="91440" bIns="45720" anchor="t">
            <a:spAutoFit/>
          </a:bodyPr>
          <a:lstStyle/>
          <a:p>
            <a:endParaRPr lang="en-GB" u="sng" dirty="0">
              <a:solidFill>
                <a:srgbClr val="0000FF"/>
              </a:solidFill>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endParaRPr>
          </a:p>
          <a:p>
            <a:pPr algn="l"/>
            <a:r>
              <a:rPr lang="en-GB" sz="2000" dirty="0">
                <a:latin typeface="Arial"/>
                <a:ea typeface="ＭＳ Ｐゴシック"/>
                <a:cs typeface="Arial"/>
              </a:rPr>
              <a:t>Winvic have partnered with HEFM to manage the </a:t>
            </a:r>
            <a:endParaRPr lang="en-GB" sz="2000" dirty="0">
              <a:latin typeface="Arial" panose="020B0604020202020204" pitchFamily="34" charset="0"/>
              <a:ea typeface="ＭＳ Ｐゴシック" pitchFamily="34" charset="-128"/>
              <a:cs typeface="Arial" panose="020B0604020202020204" pitchFamily="34" charset="0"/>
            </a:endParaRPr>
          </a:p>
          <a:p>
            <a:pPr algn="l"/>
            <a:r>
              <a:rPr lang="en-GB" sz="2000" dirty="0">
                <a:latin typeface="Arial"/>
                <a:ea typeface="ＭＳ Ｐゴシック"/>
                <a:cs typeface="Arial"/>
              </a:rPr>
              <a:t>day to day defect process.    </a:t>
            </a:r>
            <a:endParaRPr lang="en-GB" sz="2000" dirty="0">
              <a:latin typeface="Arial" panose="020B0604020202020204" pitchFamily="34" charset="0"/>
              <a:ea typeface="ＭＳ Ｐゴシック" pitchFamily="34" charset="-128"/>
              <a:cs typeface="Arial" panose="020B0604020202020204" pitchFamily="34" charset="0"/>
            </a:endParaRPr>
          </a:p>
          <a:p>
            <a:pPr algn="l"/>
            <a:endParaRPr lang="en-GB" sz="2000" dirty="0">
              <a:latin typeface="Arial" panose="020B0604020202020204" pitchFamily="34" charset="0"/>
              <a:ea typeface="ＭＳ Ｐゴシック" pitchFamily="34" charset="-128"/>
              <a:cs typeface="Arial" panose="020B0604020202020204" pitchFamily="34" charset="0"/>
            </a:endParaRPr>
          </a:p>
          <a:p>
            <a:pPr algn="l"/>
            <a:r>
              <a:rPr lang="en-GB" sz="2000" dirty="0">
                <a:latin typeface="Arial"/>
                <a:ea typeface="ＭＳ Ｐゴシック"/>
                <a:cs typeface="Arial"/>
              </a:rPr>
              <a:t>HEFM facilitate the FIXFLO Portal and monitor progress with</a:t>
            </a:r>
          </a:p>
          <a:p>
            <a:pPr algn="l"/>
            <a:r>
              <a:rPr lang="en-GB" sz="2000" dirty="0">
                <a:latin typeface="Arial"/>
                <a:ea typeface="ＭＳ Ｐゴシック"/>
                <a:cs typeface="Arial"/>
              </a:rPr>
              <a:t>our sub-contractors to ensure you receive regular updates via the system, reducing email communication.</a:t>
            </a:r>
            <a:endParaRPr lang="en-GB" dirty="0"/>
          </a:p>
          <a:p>
            <a:pPr algn="l"/>
            <a:endParaRPr lang="en-GB" sz="2000" dirty="0">
              <a:latin typeface="Arial" panose="020B0604020202020204" pitchFamily="34" charset="0"/>
              <a:ea typeface="ＭＳ Ｐゴシック" pitchFamily="34" charset="-128"/>
              <a:cs typeface="Arial" panose="020B0604020202020204" pitchFamily="34" charset="0"/>
            </a:endParaRPr>
          </a:p>
          <a:p>
            <a:pPr algn="l"/>
            <a:r>
              <a:rPr lang="en-GB" sz="2000" dirty="0">
                <a:latin typeface="Arial"/>
                <a:ea typeface="ＭＳ Ｐゴシック"/>
                <a:cs typeface="Arial"/>
              </a:rPr>
              <a:t>We will require a central inbox to set up your FIXFLO account.   You will receive a log in code with the link to access the portal.  You will be prompted to change your password when you first log in.  </a:t>
            </a:r>
          </a:p>
          <a:p>
            <a:pPr algn="l"/>
            <a:endParaRPr lang="en-GB" sz="2000" dirty="0">
              <a:latin typeface="Arial" panose="020B0604020202020204" pitchFamily="34" charset="0"/>
              <a:ea typeface="ＭＳ Ｐゴシック" pitchFamily="34" charset="-128"/>
              <a:cs typeface="Arial" panose="020B0604020202020204" pitchFamily="34" charset="0"/>
            </a:endParaRPr>
          </a:p>
          <a:p>
            <a:pPr algn="l"/>
            <a:r>
              <a:rPr lang="en-GB" sz="2000" dirty="0">
                <a:latin typeface="Arial"/>
                <a:ea typeface="ＭＳ Ｐゴシック"/>
                <a:cs typeface="Arial"/>
              </a:rPr>
              <a:t>FIXFLO will provide you with live updates, including scheduled appointments to enable The Building Management Team to manage access with residents and their expectation.</a:t>
            </a:r>
          </a:p>
          <a:p>
            <a:pPr algn="l"/>
            <a:endParaRPr lang="en-GB" sz="2000" dirty="0">
              <a:latin typeface="Arial" panose="020B0604020202020204" pitchFamily="34" charset="0"/>
              <a:ea typeface="ＭＳ Ｐゴシック" pitchFamily="34" charset="-128"/>
              <a:cs typeface="Arial" panose="020B0604020202020204" pitchFamily="34" charset="0"/>
            </a:endParaRPr>
          </a:p>
          <a:p>
            <a:pPr algn="l"/>
            <a:endParaRPr lang="en-GB" sz="2000" dirty="0">
              <a:latin typeface="Arial" panose="020B0604020202020204" pitchFamily="34" charset="0"/>
              <a:ea typeface="ＭＳ Ｐゴシック" pitchFamily="34" charset="-128"/>
              <a:cs typeface="Arial" panose="020B0604020202020204" pitchFamily="34" charset="0"/>
            </a:endParaRPr>
          </a:p>
        </p:txBody>
      </p:sp>
      <p:sp>
        <p:nvSpPr>
          <p:cNvPr id="3"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02B1B91A-8CF9-4F12-8CB4-0C7041E0337D}"/>
              </a:ext>
            </a:extLst>
          </p:cNvPr>
          <p:cNvSpPr txBox="1"/>
          <p:nvPr/>
        </p:nvSpPr>
        <p:spPr>
          <a:xfrm>
            <a:off x="1040357" y="749300"/>
            <a:ext cx="9613466"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FIXFLO DEFECT PORTAL</a:t>
            </a:r>
          </a:p>
        </p:txBody>
      </p:sp>
      <p:pic>
        <p:nvPicPr>
          <p:cNvPr id="5" name="Picture 4" descr="Logo, company name&#10;&#10;Description automatically generated">
            <a:extLst>
              <a:ext uri="{FF2B5EF4-FFF2-40B4-BE49-F238E27FC236}">
                <a16:creationId xmlns:a16="http://schemas.microsoft.com/office/drawing/2014/main" id="{9805E55E-F3B3-46D4-AD75-A1D97C5C7F65}"/>
              </a:ext>
            </a:extLst>
          </p:cNvPr>
          <p:cNvPicPr>
            <a:picLocks noChangeAspect="1"/>
          </p:cNvPicPr>
          <p:nvPr/>
        </p:nvPicPr>
        <p:blipFill rotWithShape="1">
          <a:blip r:embed="rId3">
            <a:extLst>
              <a:ext uri="{28A0092B-C50C-407E-A947-70E740481C1C}">
                <a14:useLocalDpi xmlns:a14="http://schemas.microsoft.com/office/drawing/2010/main" val="0"/>
              </a:ext>
            </a:extLst>
          </a:blip>
          <a:srcRect t="14394" r="-503" b="10832"/>
          <a:stretch/>
        </p:blipFill>
        <p:spPr>
          <a:xfrm>
            <a:off x="311549" y="8284788"/>
            <a:ext cx="2693574" cy="1318772"/>
          </a:xfrm>
          <a:prstGeom prst="rect">
            <a:avLst/>
          </a:prstGeom>
        </p:spPr>
      </p:pic>
      <p:pic>
        <p:nvPicPr>
          <p:cNvPr id="6" name="Picture 5">
            <a:extLst>
              <a:ext uri="{FF2B5EF4-FFF2-40B4-BE49-F238E27FC236}">
                <a16:creationId xmlns:a16="http://schemas.microsoft.com/office/drawing/2014/main" id="{67EBBBDA-35B8-4386-9174-BCCAE7FD40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9" name="Picture 8" descr="A blue text on a white background&#10;&#10;Description automatically generated with medium confidence">
            <a:extLst>
              <a:ext uri="{FF2B5EF4-FFF2-40B4-BE49-F238E27FC236}">
                <a16:creationId xmlns:a16="http://schemas.microsoft.com/office/drawing/2014/main" id="{A8C17E92-8148-57D6-4BE9-06AB9AB727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148" t="31020" r="9958" b="28935"/>
          <a:stretch/>
        </p:blipFill>
        <p:spPr>
          <a:xfrm>
            <a:off x="311549" y="3840351"/>
            <a:ext cx="4239158" cy="2072897"/>
          </a:xfrm>
          <a:prstGeom prst="rect">
            <a:avLst/>
          </a:prstGeom>
        </p:spPr>
      </p:pic>
    </p:spTree>
    <p:extLst>
      <p:ext uri="{BB962C8B-B14F-4D97-AF65-F5344CB8AC3E}">
        <p14:creationId xmlns:p14="http://schemas.microsoft.com/office/powerpoint/2010/main" val="181866323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EE5E399-8A24-491C-A415-84F533020885}"/>
              </a:ext>
            </a:extLst>
          </p:cNvPr>
          <p:cNvSpPr/>
          <p:nvPr/>
        </p:nvSpPr>
        <p:spPr>
          <a:xfrm>
            <a:off x="3974057" y="2037503"/>
            <a:ext cx="8574043" cy="6478697"/>
          </a:xfrm>
          <a:prstGeom prst="rect">
            <a:avLst/>
          </a:prstGeom>
        </p:spPr>
        <p:txBody>
          <a:bodyPr wrap="square" lIns="91440" tIns="45720" rIns="91440" bIns="45720" anchor="t">
            <a:spAutoFit/>
          </a:bodyPr>
          <a:lstStyle/>
          <a:p>
            <a:pPr indent="-182880" algn="l" defTabSz="914400">
              <a:spcAft>
                <a:spcPts val="600"/>
              </a:spcAft>
              <a:buClr>
                <a:schemeClr val="accent1"/>
              </a:buClr>
            </a:pPr>
            <a:r>
              <a:rPr lang="en-US" sz="2000" dirty="0">
                <a:latin typeface="Arial" panose="020B0604020202020204" pitchFamily="34" charset="0"/>
                <a:cs typeface="Arial" panose="020B0604020202020204" pitchFamily="34" charset="0"/>
              </a:rPr>
              <a:t>To log a defect, it is essential Winvic/HEFM is provided with as much detail as possible, including the following:-</a:t>
            </a:r>
          </a:p>
          <a:p>
            <a:pPr indent="-182880" algn="l" defTabSz="914400">
              <a:spcAft>
                <a:spcPts val="600"/>
              </a:spcAft>
              <a:buClr>
                <a:schemeClr val="accent1"/>
              </a:buClr>
            </a:pPr>
            <a:endParaRPr lang="en-US" sz="2000" dirty="0">
              <a:latin typeface="Arial" panose="020B0604020202020204" pitchFamily="34" charset="0"/>
              <a:cs typeface="Arial" panose="020B0604020202020204" pitchFamily="34" charset="0"/>
            </a:endParaRPr>
          </a:p>
          <a:p>
            <a:pPr algn="l" defTabSz="914400">
              <a:spcAft>
                <a:spcPts val="600"/>
              </a:spcAft>
              <a:buClr>
                <a:schemeClr val="accent1"/>
              </a:buClr>
            </a:pPr>
            <a:r>
              <a:rPr lang="en-US" sz="2000" b="1" dirty="0">
                <a:latin typeface="Arial" panose="020B0604020202020204" pitchFamily="34" charset="0"/>
                <a:cs typeface="Arial" panose="020B0604020202020204" pitchFamily="34" charset="0"/>
              </a:rPr>
              <a:t>1) Location </a:t>
            </a:r>
            <a:r>
              <a:rPr lang="en-US" sz="2000" dirty="0">
                <a:latin typeface="Arial" panose="020B0604020202020204" pitchFamily="34" charset="0"/>
                <a:cs typeface="Arial" panose="020B0604020202020204" pitchFamily="34" charset="0"/>
              </a:rPr>
              <a:t>(Precise Location) </a:t>
            </a:r>
          </a:p>
          <a:p>
            <a:pPr algn="l" defTabSz="914400">
              <a:spcAft>
                <a:spcPts val="600"/>
              </a:spcAft>
              <a:buClr>
                <a:schemeClr val="accent1"/>
              </a:buClr>
            </a:pPr>
            <a:r>
              <a:rPr lang="en-US" sz="2000" b="1" dirty="0">
                <a:latin typeface="Arial" panose="020B0604020202020204" pitchFamily="34" charset="0"/>
                <a:cs typeface="Arial" panose="020B0604020202020204" pitchFamily="34" charset="0"/>
              </a:rPr>
              <a:t>2) Investigation </a:t>
            </a:r>
            <a:r>
              <a:rPr lang="en-US" sz="2000" dirty="0">
                <a:latin typeface="Arial" panose="020B0604020202020204" pitchFamily="34" charset="0"/>
                <a:cs typeface="Arial" panose="020B0604020202020204" pitchFamily="34" charset="0"/>
              </a:rPr>
              <a:t>(Trouble shooting / Fault Finding) </a:t>
            </a:r>
          </a:p>
          <a:p>
            <a:pPr algn="l" defTabSz="914400">
              <a:spcAft>
                <a:spcPts val="600"/>
              </a:spcAft>
              <a:buClr>
                <a:schemeClr val="accent1"/>
              </a:buClr>
            </a:pPr>
            <a:r>
              <a:rPr lang="en-US" sz="2000" b="1" dirty="0">
                <a:latin typeface="Arial" panose="020B0604020202020204" pitchFamily="34" charset="0"/>
                <a:cs typeface="Arial" panose="020B0604020202020204" pitchFamily="34" charset="0"/>
              </a:rPr>
              <a:t>3) Maintenance Checks </a:t>
            </a:r>
            <a:r>
              <a:rPr lang="en-US" sz="2000" dirty="0">
                <a:latin typeface="Arial" panose="020B0604020202020204" pitchFamily="34" charset="0"/>
                <a:cs typeface="Arial" panose="020B0604020202020204" pitchFamily="34" charset="0"/>
              </a:rPr>
              <a:t>(Last Maintenance / Servicing Information)</a:t>
            </a:r>
          </a:p>
          <a:p>
            <a:pPr algn="l" defTabSz="914400">
              <a:spcAft>
                <a:spcPts val="600"/>
              </a:spcAft>
              <a:buClr>
                <a:schemeClr val="accent1"/>
              </a:buClr>
            </a:pPr>
            <a:r>
              <a:rPr lang="en-US" sz="2000" b="1" dirty="0">
                <a:latin typeface="Arial" panose="020B0604020202020204" pitchFamily="34" charset="0"/>
                <a:cs typeface="Arial" panose="020B0604020202020204" pitchFamily="34" charset="0"/>
              </a:rPr>
              <a:t>4) Additional Information </a:t>
            </a:r>
            <a:r>
              <a:rPr lang="en-US" sz="2000" dirty="0">
                <a:latin typeface="Arial" panose="020B0604020202020204" pitchFamily="34" charset="0"/>
                <a:cs typeface="Arial" panose="020B0604020202020204" pitchFamily="34" charset="0"/>
              </a:rPr>
              <a:t>(Suitable Access Days/Times)</a:t>
            </a:r>
          </a:p>
          <a:p>
            <a:pPr algn="l" defTabSz="914400">
              <a:spcAft>
                <a:spcPts val="600"/>
              </a:spcAft>
              <a:buClr>
                <a:schemeClr val="accent1"/>
              </a:buClr>
            </a:pPr>
            <a:r>
              <a:rPr lang="en-US" sz="2000" b="1" dirty="0">
                <a:latin typeface="Arial" panose="020B0604020202020204" pitchFamily="34" charset="0"/>
                <a:cs typeface="Arial" panose="020B0604020202020204" pitchFamily="34" charset="0"/>
              </a:rPr>
              <a:t>5) Priority    </a:t>
            </a:r>
          </a:p>
          <a:p>
            <a:pPr indent="-182880" algn="l" defTabSz="914400">
              <a:spcAft>
                <a:spcPts val="600"/>
              </a:spcAft>
              <a:buClr>
                <a:schemeClr val="accent1"/>
              </a:buClr>
            </a:pPr>
            <a:endParaRPr lang="en-US" sz="2000" dirty="0">
              <a:latin typeface="Arial" panose="020B0604020202020204" pitchFamily="34" charset="0"/>
              <a:cs typeface="Arial" panose="020B0604020202020204" pitchFamily="34" charset="0"/>
            </a:endParaRPr>
          </a:p>
          <a:p>
            <a:pPr indent="-182880" algn="l" defTabSz="914400">
              <a:spcAft>
                <a:spcPts val="600"/>
              </a:spcAft>
              <a:buClr>
                <a:schemeClr val="accent1"/>
              </a:buClr>
            </a:pPr>
            <a:r>
              <a:rPr lang="en-US" sz="2000" dirty="0">
                <a:latin typeface="Arial" panose="020B0604020202020204" pitchFamily="34" charset="0"/>
                <a:cs typeface="Arial" panose="020B0604020202020204" pitchFamily="34" charset="0"/>
              </a:rPr>
              <a:t>We recommend that The Building Maintenance Team utilizes the Dashboard Tablet to report defects.  It will prove invaluable, enabling real time photos/videos to be loaded, access to O&amp;Ms to reference drawings and quick access to </a:t>
            </a:r>
            <a:r>
              <a:rPr lang="en-US" sz="2000" dirty="0" err="1">
                <a:latin typeface="Arial" panose="020B0604020202020204" pitchFamily="34" charset="0"/>
                <a:cs typeface="Arial" panose="020B0604020202020204" pitchFamily="34" charset="0"/>
              </a:rPr>
              <a:t>FixFlo</a:t>
            </a:r>
            <a:r>
              <a:rPr lang="en-US" sz="2000" dirty="0">
                <a:latin typeface="Arial" panose="020B0604020202020204" pitchFamily="34" charset="0"/>
                <a:cs typeface="Arial" panose="020B0604020202020204" pitchFamily="34" charset="0"/>
              </a:rPr>
              <a:t> dashboard. </a:t>
            </a:r>
          </a:p>
          <a:p>
            <a:pPr indent="-182880" algn="l" defTabSz="914400">
              <a:spcAft>
                <a:spcPts val="600"/>
              </a:spcAft>
              <a:buClr>
                <a:schemeClr val="accent1"/>
              </a:buClr>
            </a:pPr>
            <a:endParaRPr lang="en-US" sz="2000" dirty="0">
              <a:latin typeface="Arial" panose="020B0604020202020204" pitchFamily="34" charset="0"/>
              <a:cs typeface="Arial" panose="020B0604020202020204" pitchFamily="34" charset="0"/>
            </a:endParaRPr>
          </a:p>
          <a:p>
            <a:pPr indent="-182880" algn="l" defTabSz="914400">
              <a:spcAft>
                <a:spcPts val="600"/>
              </a:spcAft>
              <a:buClr>
                <a:schemeClr val="accent1"/>
              </a:buClr>
            </a:pPr>
            <a:r>
              <a:rPr lang="en-US" sz="2000" dirty="0">
                <a:latin typeface="Arial" panose="020B0604020202020204" pitchFamily="34" charset="0"/>
                <a:cs typeface="Arial" panose="020B0604020202020204" pitchFamily="34" charset="0"/>
              </a:rPr>
              <a:t>HEFM will not accept defect notifications without evidence of maintenance, service regime and image/video of the defect.   </a:t>
            </a:r>
          </a:p>
          <a:p>
            <a:endParaRPr lang="en-GB" sz="2000" dirty="0">
              <a:latin typeface="Arial" panose="020B0604020202020204" pitchFamily="34" charset="0"/>
              <a:ea typeface="ＭＳ Ｐゴシック" pitchFamily="34" charset="-128"/>
              <a:cs typeface="Arial" panose="020B0604020202020204" pitchFamily="34" charset="0"/>
            </a:endParaRPr>
          </a:p>
          <a:p>
            <a:pPr algn="l"/>
            <a:endParaRPr lang="en-GB" sz="2000" dirty="0">
              <a:latin typeface="Arial" panose="020B0604020202020204" pitchFamily="34" charset="0"/>
              <a:ea typeface="ＭＳ Ｐゴシック" pitchFamily="34" charset="-128"/>
              <a:cs typeface="Arial" panose="020B0604020202020204" pitchFamily="34" charset="0"/>
            </a:endParaRPr>
          </a:p>
        </p:txBody>
      </p:sp>
      <p:sp>
        <p:nvSpPr>
          <p:cNvPr id="3"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02B1B91A-8CF9-4F12-8CB4-0C7041E0337D}"/>
              </a:ext>
            </a:extLst>
          </p:cNvPr>
          <p:cNvSpPr txBox="1"/>
          <p:nvPr/>
        </p:nvSpPr>
        <p:spPr>
          <a:xfrm>
            <a:off x="1040357" y="749300"/>
            <a:ext cx="9613466"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DEFECT REPORTS</a:t>
            </a:r>
          </a:p>
        </p:txBody>
      </p:sp>
      <p:pic>
        <p:nvPicPr>
          <p:cNvPr id="5" name="Picture 4" descr="Logo, company name&#10;&#10;Description automatically generated">
            <a:extLst>
              <a:ext uri="{FF2B5EF4-FFF2-40B4-BE49-F238E27FC236}">
                <a16:creationId xmlns:a16="http://schemas.microsoft.com/office/drawing/2014/main" id="{9805E55E-F3B3-46D4-AD75-A1D97C5C7F65}"/>
              </a:ext>
            </a:extLst>
          </p:cNvPr>
          <p:cNvPicPr>
            <a:picLocks noChangeAspect="1"/>
          </p:cNvPicPr>
          <p:nvPr/>
        </p:nvPicPr>
        <p:blipFill rotWithShape="1">
          <a:blip r:embed="rId2">
            <a:extLst>
              <a:ext uri="{28A0092B-C50C-407E-A947-70E740481C1C}">
                <a14:useLocalDpi xmlns:a14="http://schemas.microsoft.com/office/drawing/2010/main" val="0"/>
              </a:ext>
            </a:extLst>
          </a:blip>
          <a:srcRect t="14394" r="-503" b="10832"/>
          <a:stretch/>
        </p:blipFill>
        <p:spPr>
          <a:xfrm>
            <a:off x="311549" y="8284788"/>
            <a:ext cx="2693574" cy="1318772"/>
          </a:xfrm>
          <a:prstGeom prst="rect">
            <a:avLst/>
          </a:prstGeom>
        </p:spPr>
      </p:pic>
      <p:pic>
        <p:nvPicPr>
          <p:cNvPr id="6" name="Picture 5">
            <a:extLst>
              <a:ext uri="{FF2B5EF4-FFF2-40B4-BE49-F238E27FC236}">
                <a16:creationId xmlns:a16="http://schemas.microsoft.com/office/drawing/2014/main" id="{67EBBBDA-35B8-4386-9174-BCCAE7FD40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pic>
        <p:nvPicPr>
          <p:cNvPr id="2" name="Picture 1">
            <a:extLst>
              <a:ext uri="{FF2B5EF4-FFF2-40B4-BE49-F238E27FC236}">
                <a16:creationId xmlns:a16="http://schemas.microsoft.com/office/drawing/2014/main" id="{C6BFA2FE-3437-D9D3-DFB0-07608BF06F69}"/>
              </a:ext>
            </a:extLst>
          </p:cNvPr>
          <p:cNvPicPr>
            <a:picLocks noChangeAspect="1"/>
          </p:cNvPicPr>
          <p:nvPr/>
        </p:nvPicPr>
        <p:blipFill>
          <a:blip r:embed="rId4"/>
          <a:stretch>
            <a:fillRect/>
          </a:stretch>
        </p:blipFill>
        <p:spPr>
          <a:xfrm>
            <a:off x="1040357" y="2400300"/>
            <a:ext cx="2705100" cy="4953000"/>
          </a:xfrm>
          <a:prstGeom prst="rect">
            <a:avLst/>
          </a:prstGeom>
          <a:effectLst>
            <a:softEdge rad="317500"/>
          </a:effectLst>
        </p:spPr>
      </p:pic>
    </p:spTree>
    <p:extLst>
      <p:ext uri="{BB962C8B-B14F-4D97-AF65-F5344CB8AC3E}">
        <p14:creationId xmlns:p14="http://schemas.microsoft.com/office/powerpoint/2010/main" val="16337172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5AF3D4C3-5629-4ACA-B5CF-58BE47B36C77}"/>
              </a:ext>
            </a:extLst>
          </p:cNvPr>
          <p:cNvSpPr txBox="1"/>
          <p:nvPr/>
        </p:nvSpPr>
        <p:spPr>
          <a:xfrm>
            <a:off x="2284957" y="3060700"/>
            <a:ext cx="9461452" cy="30984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385572">
              <a:lnSpc>
                <a:spcPct val="90000"/>
              </a:lnSpc>
              <a:defRPr sz="3500">
                <a:solidFill>
                  <a:srgbClr val="FFFFFF"/>
                </a:solidFill>
                <a:latin typeface="Arial"/>
                <a:ea typeface="Arial"/>
                <a:cs typeface="Arial"/>
                <a:sym typeface="Arial"/>
              </a:defRPr>
            </a:pPr>
            <a:r>
              <a:rPr lang="en-GB" sz="4500" dirty="0"/>
              <a:t>Project name</a:t>
            </a:r>
            <a:r>
              <a:rPr sz="4500" dirty="0"/>
              <a:t>: </a:t>
            </a:r>
            <a:br>
              <a:rPr dirty="0"/>
            </a:br>
            <a:r>
              <a:rPr lang="en-GB" sz="6000" b="1" dirty="0"/>
              <a:t>1. The Project Team</a:t>
            </a:r>
            <a:br>
              <a:rPr b="1" dirty="0"/>
            </a:br>
            <a:endParaRPr b="1" dirty="0"/>
          </a:p>
        </p:txBody>
      </p:sp>
      <p:sp>
        <p:nvSpPr>
          <p:cNvPr id="3" name="Rectangle">
            <a:extLst>
              <a:ext uri="{FF2B5EF4-FFF2-40B4-BE49-F238E27FC236}">
                <a16:creationId xmlns:a16="http://schemas.microsoft.com/office/drawing/2014/main" id="{B5AC11AE-B977-42D1-8A05-A276CA5AD7FA}"/>
              </a:ext>
            </a:extLst>
          </p:cNvPr>
          <p:cNvSpPr/>
          <p:nvPr/>
        </p:nvSpPr>
        <p:spPr>
          <a:xfrm>
            <a:off x="2374900" y="2832100"/>
            <a:ext cx="1209527" cy="87412"/>
          </a:xfrm>
          <a:prstGeom prst="rect">
            <a:avLst/>
          </a:prstGeom>
          <a:solidFill>
            <a:srgbClr val="FFFFFF"/>
          </a:solidFill>
          <a:ln w="12700">
            <a:miter lim="400000"/>
          </a:ln>
        </p:spPr>
        <p:txBody>
          <a:bodyPr lIns="50800" tIns="50800" rIns="50800" bIns="50800" anchor="ctr"/>
          <a:lstStyle/>
          <a:p>
            <a:pPr algn="l"/>
            <a:endParaRPr dirty="0"/>
          </a:p>
        </p:txBody>
      </p:sp>
      <p:pic>
        <p:nvPicPr>
          <p:cNvPr id="4" name="winvic_logo_white.png" descr="winvic_logo_white.png">
            <a:extLst>
              <a:ext uri="{FF2B5EF4-FFF2-40B4-BE49-F238E27FC236}">
                <a16:creationId xmlns:a16="http://schemas.microsoft.com/office/drawing/2014/main" id="{A249AAD3-03F0-4CF8-AF55-F300E23FD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4957" y="795729"/>
            <a:ext cx="2198643" cy="760583"/>
          </a:xfrm>
          <a:prstGeom prst="rect">
            <a:avLst/>
          </a:prstGeom>
          <a:ln w="12700">
            <a:miter lim="400000"/>
          </a:ln>
        </p:spPr>
      </p:pic>
      <p:sp>
        <p:nvSpPr>
          <p:cNvPr id="8" name="Rectangle 7">
            <a:extLst>
              <a:ext uri="{FF2B5EF4-FFF2-40B4-BE49-F238E27FC236}">
                <a16:creationId xmlns:a16="http://schemas.microsoft.com/office/drawing/2014/main" id="{10A11147-D863-45FC-A315-D370F1FF9BCB}"/>
              </a:ext>
            </a:extLst>
          </p:cNvPr>
          <p:cNvSpPr/>
          <p:nvPr/>
        </p:nvSpPr>
        <p:spPr>
          <a:xfrm>
            <a:off x="106" y="2004623"/>
            <a:ext cx="13010094" cy="5970865"/>
          </a:xfrm>
          <a:prstGeom prst="rect">
            <a:avLst/>
          </a:prstGeom>
        </p:spPr>
        <p:txBody>
          <a:bodyPr wrap="square" lIns="91440" tIns="45720" rIns="91440" bIns="45720" anchor="t">
            <a:spAutoFit/>
          </a:bodyPr>
          <a:lstStyle/>
          <a:p>
            <a:r>
              <a:rPr lang="en-GB" sz="2000" b="1" dirty="0">
                <a:solidFill>
                  <a:schemeClr val="tx1"/>
                </a:solidFill>
                <a:latin typeface="Arial"/>
                <a:ea typeface="Times New Roman" panose="02020603050405020304" pitchFamily="18" charset="0"/>
              </a:rPr>
              <a:t>In the event of an emergency defect, we recommend that as a duty </a:t>
            </a:r>
            <a:endParaRPr lang="en-US" b="1">
              <a:solidFill>
                <a:schemeClr val="tx1"/>
              </a:solidFill>
            </a:endParaRPr>
          </a:p>
          <a:p>
            <a:r>
              <a:rPr lang="en-GB" sz="2000" b="1" dirty="0">
                <a:solidFill>
                  <a:schemeClr val="tx1"/>
                </a:solidFill>
                <a:latin typeface="Arial"/>
                <a:ea typeface="Times New Roman" panose="02020603050405020304" pitchFamily="18" charset="0"/>
              </a:rPr>
              <a:t>of care the Building Management Team ensure that areas are made </a:t>
            </a:r>
            <a:endParaRPr lang="en-GB" b="1">
              <a:solidFill>
                <a:schemeClr val="tx1"/>
              </a:solidFill>
              <a:ea typeface="Times New Roman" panose="02020603050405020304" pitchFamily="18" charset="0"/>
            </a:endParaRPr>
          </a:p>
          <a:p>
            <a:r>
              <a:rPr lang="en-GB" sz="2000" b="1" dirty="0">
                <a:solidFill>
                  <a:schemeClr val="tx1"/>
                </a:solidFill>
                <a:latin typeface="Arial"/>
                <a:ea typeface="Times New Roman" panose="02020603050405020304" pitchFamily="18" charset="0"/>
              </a:rPr>
              <a:t>safe to prevent risk and damage.</a:t>
            </a:r>
            <a:endParaRPr lang="en-GB" b="1" dirty="0">
              <a:solidFill>
                <a:schemeClr val="tx1"/>
              </a:solidFill>
            </a:endParaRPr>
          </a:p>
          <a:p>
            <a:endParaRPr lang="en-GB" sz="2000" dirty="0">
              <a:solidFill>
                <a:schemeClr val="tx1"/>
              </a:solidFill>
              <a:latin typeface="Arial" panose="020B0604020202020204" pitchFamily="34" charset="0"/>
              <a:ea typeface="Times New Roman" panose="02020603050405020304" pitchFamily="18" charset="0"/>
            </a:endParaRPr>
          </a:p>
          <a:p>
            <a:r>
              <a:rPr lang="en-GB" sz="2000" dirty="0">
                <a:solidFill>
                  <a:schemeClr val="tx1"/>
                </a:solidFill>
                <a:latin typeface="Arial"/>
                <a:cs typeface="Arial"/>
              </a:rPr>
              <a:t>It is essential that the trouble shooting guides are followed and maintenance confirmed in the call out report. Please state the obvious to prevent any confusion. Ensure trouble shooting guides are followed prior to phoning as call out charges will be incurred if it is found to be a non-defect/due to lack of maintenance </a:t>
            </a:r>
            <a:endParaRPr lang="en-GB" dirty="0">
              <a:solidFill>
                <a:schemeClr val="tx1"/>
              </a:solidFill>
            </a:endParaRPr>
          </a:p>
          <a:p>
            <a:endParaRPr lang="en-GB" sz="2000" dirty="0">
              <a:solidFill>
                <a:schemeClr val="tx1"/>
              </a:solidFill>
              <a:latin typeface="Arial" panose="020B0604020202020204" pitchFamily="34" charset="0"/>
              <a:ea typeface="Times New Roman" panose="02020603050405020304" pitchFamily="18" charset="0"/>
            </a:endParaRPr>
          </a:p>
          <a:p>
            <a:r>
              <a:rPr lang="en-GB" sz="2000" b="1" dirty="0">
                <a:solidFill>
                  <a:schemeClr val="tx1"/>
                </a:solidFill>
                <a:latin typeface="Arial"/>
                <a:ea typeface="Times New Roman" panose="02020603050405020304" pitchFamily="18" charset="0"/>
              </a:rPr>
              <a:t>ALWAYS CALL FIRST </a:t>
            </a:r>
            <a:r>
              <a:rPr lang="en-GB" sz="2000" dirty="0">
                <a:solidFill>
                  <a:schemeClr val="tx1"/>
                </a:solidFill>
                <a:latin typeface="Arial"/>
                <a:ea typeface="Times New Roman" panose="02020603050405020304" pitchFamily="18" charset="0"/>
              </a:rPr>
              <a:t>to ensure HEFM can arrange a quick response.  </a:t>
            </a:r>
          </a:p>
          <a:p>
            <a:pPr algn="l"/>
            <a:endParaRPr lang="en-GB" sz="2000" dirty="0">
              <a:solidFill>
                <a:schemeClr val="tx1"/>
              </a:solidFill>
              <a:latin typeface="Arial"/>
              <a:ea typeface="Times New Roman" panose="02020603050405020304" pitchFamily="18" charset="0"/>
            </a:endParaRPr>
          </a:p>
          <a:p>
            <a:r>
              <a:rPr lang="en-GB" sz="2000" dirty="0">
                <a:solidFill>
                  <a:schemeClr val="tx1"/>
                </a:solidFill>
                <a:latin typeface="Arial"/>
                <a:ea typeface="Times New Roman" panose="02020603050405020304" pitchFamily="18" charset="0"/>
              </a:rPr>
              <a:t>There after please log the details and photos on FIXFLO</a:t>
            </a:r>
            <a:endParaRPr lang="en-GB" dirty="0">
              <a:solidFill>
                <a:schemeClr val="tx1"/>
              </a:solidFill>
            </a:endParaRPr>
          </a:p>
          <a:p>
            <a:endParaRPr lang="en-GB" sz="1800" dirty="0">
              <a:solidFill>
                <a:schemeClr val="tx1"/>
              </a:solidFill>
              <a:latin typeface="Arial" panose="020B0604020202020204" pitchFamily="34" charset="0"/>
              <a:ea typeface="Times New Roman" panose="02020603050405020304" pitchFamily="18" charset="0"/>
            </a:endParaRPr>
          </a:p>
          <a:p>
            <a:endParaRPr lang="en-GB" sz="1800" dirty="0">
              <a:solidFill>
                <a:schemeClr val="tx1"/>
              </a:solidFill>
              <a:latin typeface="Arial" panose="020B0604020202020204" pitchFamily="34" charset="0"/>
              <a:ea typeface="Times New Roman" panose="02020603050405020304" pitchFamily="18" charset="0"/>
            </a:endParaRPr>
          </a:p>
          <a:p>
            <a:endParaRPr lang="en-GB" sz="1800" dirty="0">
              <a:solidFill>
                <a:schemeClr val="tx1"/>
              </a:solidFill>
              <a:latin typeface="Arial" panose="020B0604020202020204" pitchFamily="34" charset="0"/>
              <a:ea typeface="Times New Roman" panose="02020603050405020304" pitchFamily="18" charset="0"/>
            </a:endParaRPr>
          </a:p>
          <a:p>
            <a:endParaRPr lang="en-GB" sz="1800" dirty="0">
              <a:solidFill>
                <a:schemeClr val="tx1"/>
              </a:solidFill>
              <a:latin typeface="Arial" panose="020B0604020202020204" pitchFamily="34" charset="0"/>
              <a:ea typeface="Times New Roman" panose="02020603050405020304" pitchFamily="18" charset="0"/>
            </a:endParaRPr>
          </a:p>
          <a:p>
            <a:endParaRPr lang="en-GB" sz="1800" dirty="0">
              <a:solidFill>
                <a:schemeClr val="tx1"/>
              </a:solidFill>
              <a:latin typeface="Arial" panose="020B0604020202020204" pitchFamily="34" charset="0"/>
              <a:ea typeface="Times New Roman" panose="02020603050405020304" pitchFamily="18" charset="0"/>
            </a:endParaRPr>
          </a:p>
          <a:p>
            <a:endParaRPr lang="en-GB" sz="1800" dirty="0">
              <a:solidFill>
                <a:schemeClr val="tx1"/>
              </a:solidFill>
              <a:latin typeface="Arial" panose="020B0604020202020204" pitchFamily="34" charset="0"/>
              <a:ea typeface="Times New Roman" panose="02020603050405020304" pitchFamily="18" charset="0"/>
            </a:endParaRPr>
          </a:p>
          <a:p>
            <a:endParaRPr lang="en-GB" sz="1800" dirty="0">
              <a:solidFill>
                <a:schemeClr val="tx1"/>
              </a:solidFill>
              <a:latin typeface="Arial" panose="020B0604020202020204" pitchFamily="34" charset="0"/>
              <a:ea typeface="Times New Roman" panose="02020603050405020304" pitchFamily="18" charset="0"/>
            </a:endParaRPr>
          </a:p>
          <a:p>
            <a:endParaRPr lang="en-GB" sz="1800" b="1" dirty="0">
              <a:solidFill>
                <a:srgbClr val="FF0000"/>
              </a:solidFill>
              <a:latin typeface="Arial" panose="020B0604020202020204" pitchFamily="34" charset="0"/>
              <a:ea typeface="Times New Roman" panose="02020603050405020304" pitchFamily="18" charset="0"/>
            </a:endParaRPr>
          </a:p>
          <a:p>
            <a:endParaRPr lang="en-GB" sz="1800" dirty="0">
              <a:latin typeface="Arial"/>
              <a:ea typeface="Times New Roman" panose="02020603050405020304" pitchFamily="18" charset="0"/>
            </a:endParaRPr>
          </a:p>
        </p:txBody>
      </p:sp>
      <p:pic>
        <p:nvPicPr>
          <p:cNvPr id="11" name="Picture 10">
            <a:extLst>
              <a:ext uri="{FF2B5EF4-FFF2-40B4-BE49-F238E27FC236}">
                <a16:creationId xmlns:a16="http://schemas.microsoft.com/office/drawing/2014/main" id="{FD54D149-EB57-4498-B50C-6CC70735699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30" y="6324656"/>
            <a:ext cx="1871465" cy="149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Logo, company name&#10;&#10;Description automatically generated">
            <a:extLst>
              <a:ext uri="{FF2B5EF4-FFF2-40B4-BE49-F238E27FC236}">
                <a16:creationId xmlns:a16="http://schemas.microsoft.com/office/drawing/2014/main" id="{C7B9903F-77D6-47F2-8C06-8415AEFAE4FE}"/>
              </a:ext>
            </a:extLst>
          </p:cNvPr>
          <p:cNvPicPr>
            <a:picLocks noChangeAspect="1"/>
          </p:cNvPicPr>
          <p:nvPr/>
        </p:nvPicPr>
        <p:blipFill rotWithShape="1">
          <a:blip r:embed="rId4">
            <a:extLst>
              <a:ext uri="{28A0092B-C50C-407E-A947-70E740481C1C}">
                <a14:useLocalDpi xmlns:a14="http://schemas.microsoft.com/office/drawing/2010/main" val="0"/>
              </a:ext>
            </a:extLst>
          </a:blip>
          <a:srcRect t="14394" r="-503" b="10832"/>
          <a:stretch/>
        </p:blipFill>
        <p:spPr>
          <a:xfrm>
            <a:off x="311549" y="8284788"/>
            <a:ext cx="2693574" cy="1318772"/>
          </a:xfrm>
          <a:prstGeom prst="rect">
            <a:avLst/>
          </a:prstGeom>
        </p:spPr>
      </p:pic>
      <p:pic>
        <p:nvPicPr>
          <p:cNvPr id="6" name="Picture 5">
            <a:extLst>
              <a:ext uri="{FF2B5EF4-FFF2-40B4-BE49-F238E27FC236}">
                <a16:creationId xmlns:a16="http://schemas.microsoft.com/office/drawing/2014/main" id="{98930213-8B11-46CD-8D64-B18150A6B4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sp>
        <p:nvSpPr>
          <p:cNvPr id="7"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B8CF9546-2E5E-4D36-BAD5-9F3FEA63BCCC}"/>
              </a:ext>
            </a:extLst>
          </p:cNvPr>
          <p:cNvSpPr txBox="1"/>
          <p:nvPr/>
        </p:nvSpPr>
        <p:spPr>
          <a:xfrm>
            <a:off x="1040357" y="749300"/>
            <a:ext cx="9613466" cy="20728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24-7 EMERGENCY REPORTING</a:t>
            </a:r>
            <a:endParaRPr lang="en-US" dirty="0"/>
          </a:p>
        </p:txBody>
      </p:sp>
      <p:sp>
        <p:nvSpPr>
          <p:cNvPr id="14" name="TextBox 13">
            <a:extLst>
              <a:ext uri="{FF2B5EF4-FFF2-40B4-BE49-F238E27FC236}">
                <a16:creationId xmlns:a16="http://schemas.microsoft.com/office/drawing/2014/main" id="{0C9CDEE6-DF30-4ADD-981A-9CF1B1E557AF}"/>
              </a:ext>
            </a:extLst>
          </p:cNvPr>
          <p:cNvSpPr txBox="1"/>
          <p:nvPr/>
        </p:nvSpPr>
        <p:spPr>
          <a:xfrm>
            <a:off x="-1419" y="5671006"/>
            <a:ext cx="13002005" cy="26263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p>
            <a:pPr marL="0" marR="0" indent="0" defTabSz="584200">
              <a:lnSpc>
                <a:spcPct val="100000"/>
              </a:lnSpc>
              <a:spcBef>
                <a:spcPts val="0"/>
              </a:spcBef>
              <a:spcAft>
                <a:spcPts val="0"/>
              </a:spcAft>
              <a:buNone/>
              <a:tabLst/>
            </a:pPr>
            <a:endParaRPr lang="en-GB" sz="2400" b="0" i="0" u="none" strike="noStrike" cap="none" spc="0" normalizeH="0" baseline="0" dirty="0">
              <a:ln>
                <a:noFill/>
              </a:ln>
              <a:effectLst/>
              <a:uFillTx/>
              <a:latin typeface="Helvetica Neue Medium"/>
              <a:ea typeface="Helvetica Neue Medium"/>
              <a:cs typeface="Helvetica Neue Medium"/>
            </a:endParaRPr>
          </a:p>
          <a:p>
            <a:r>
              <a:rPr lang="en-GB" sz="2800" b="1" dirty="0">
                <a:solidFill>
                  <a:srgbClr val="FF0000"/>
                </a:solidFill>
                <a:latin typeface="Arial"/>
                <a:cs typeface="Arial"/>
              </a:rPr>
              <a:t>ELECTRICAL &amp; MECHANICAL DEFECTS</a:t>
            </a:r>
            <a:endParaRPr lang="en-US" sz="2800" b="1">
              <a:cs typeface="Arial"/>
            </a:endParaRPr>
          </a:p>
          <a:p>
            <a:endParaRPr lang="en-GB" sz="2800" dirty="0">
              <a:cs typeface="Arial"/>
            </a:endParaRPr>
          </a:p>
          <a:p>
            <a:r>
              <a:rPr lang="en-GB" sz="2800" b="1" dirty="0">
                <a:solidFill>
                  <a:srgbClr val="FF0000"/>
                </a:solidFill>
                <a:latin typeface="Arial"/>
                <a:cs typeface="Arial"/>
              </a:rPr>
              <a:t>HEALTHY ESTATES FACILITIES MANAGEMENT</a:t>
            </a:r>
            <a:endParaRPr lang="en-US" sz="2800">
              <a:cs typeface="Arial"/>
            </a:endParaRPr>
          </a:p>
          <a:p>
            <a:endParaRPr lang="en-GB" sz="2800" dirty="0">
              <a:cs typeface="Arial"/>
            </a:endParaRPr>
          </a:p>
          <a:p>
            <a:r>
              <a:rPr lang="en-GB" sz="2800" b="1" dirty="0">
                <a:solidFill>
                  <a:srgbClr val="FF0000"/>
                </a:solidFill>
                <a:latin typeface="Arial"/>
                <a:cs typeface="Arial"/>
              </a:rPr>
              <a:t>0333 996 0888</a:t>
            </a:r>
            <a:endParaRPr lang="en-US" sz="2800">
              <a:cs typeface="Arial"/>
            </a:endParaRPr>
          </a:p>
        </p:txBody>
      </p:sp>
    </p:spTree>
    <p:extLst>
      <p:ext uri="{BB962C8B-B14F-4D97-AF65-F5344CB8AC3E}">
        <p14:creationId xmlns:p14="http://schemas.microsoft.com/office/powerpoint/2010/main" val="22629422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 a construction site a brilliant place?  - Our vision for HSE &amp; Wellbeing at Fosse Park’  - Winvic logo - Fosse park / Crown Estate logo - Date  -Presented by Danny Cross, Business Development Manager">
            <a:extLst>
              <a:ext uri="{FF2B5EF4-FFF2-40B4-BE49-F238E27FC236}">
                <a16:creationId xmlns:a16="http://schemas.microsoft.com/office/drawing/2014/main" id="{1FB78499-0116-4EC8-9785-B7FF593162DE}"/>
              </a:ext>
            </a:extLst>
          </p:cNvPr>
          <p:cNvSpPr txBox="1"/>
          <p:nvPr/>
        </p:nvSpPr>
        <p:spPr>
          <a:xfrm>
            <a:off x="1040357" y="749300"/>
            <a:ext cx="9519424" cy="20728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p>
            <a:pPr algn="l" defTabSz="385572">
              <a:lnSpc>
                <a:spcPct val="90000"/>
              </a:lnSpc>
              <a:defRPr sz="3500">
                <a:solidFill>
                  <a:srgbClr val="535353"/>
                </a:solidFill>
                <a:latin typeface="Arial"/>
                <a:ea typeface="Arial"/>
                <a:cs typeface="Arial"/>
                <a:sym typeface="Arial"/>
              </a:defRPr>
            </a:pPr>
            <a:r>
              <a:rPr lang="en-GB" sz="3600" b="1" dirty="0"/>
              <a:t>CONTRACTUAL DEFECT RESPONSE TIMES</a:t>
            </a:r>
            <a:endParaRPr lang="en-US" dirty="0"/>
          </a:p>
        </p:txBody>
      </p:sp>
      <p:pic>
        <p:nvPicPr>
          <p:cNvPr id="5" name="Picture 4">
            <a:extLst>
              <a:ext uri="{FF2B5EF4-FFF2-40B4-BE49-F238E27FC236}">
                <a16:creationId xmlns:a16="http://schemas.microsoft.com/office/drawing/2014/main" id="{B68AB1D0-3927-4E75-8617-4933A23CAE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07795" y="8288312"/>
            <a:ext cx="3340305" cy="1099155"/>
          </a:xfrm>
          <a:prstGeom prst="rect">
            <a:avLst/>
          </a:prstGeom>
        </p:spPr>
      </p:pic>
      <p:graphicFrame>
        <p:nvGraphicFramePr>
          <p:cNvPr id="8" name="Table 8">
            <a:extLst>
              <a:ext uri="{FF2B5EF4-FFF2-40B4-BE49-F238E27FC236}">
                <a16:creationId xmlns:a16="http://schemas.microsoft.com/office/drawing/2014/main" id="{C7FA5E77-9F40-45F4-9BDE-4EA79A3F4AF3}"/>
              </a:ext>
            </a:extLst>
          </p:cNvPr>
          <p:cNvGraphicFramePr>
            <a:graphicFrameLocks noGrp="1"/>
          </p:cNvGraphicFramePr>
          <p:nvPr>
            <p:extLst>
              <p:ext uri="{D42A27DB-BD31-4B8C-83A1-F6EECF244321}">
                <p14:modId xmlns:p14="http://schemas.microsoft.com/office/powerpoint/2010/main" val="3325536958"/>
              </p:ext>
            </p:extLst>
          </p:nvPr>
        </p:nvGraphicFramePr>
        <p:xfrm>
          <a:off x="819171" y="2781048"/>
          <a:ext cx="10894078" cy="4103250"/>
        </p:xfrm>
        <a:graphic>
          <a:graphicData uri="http://schemas.openxmlformats.org/drawingml/2006/table">
            <a:tbl>
              <a:tblPr firstRow="1" bandRow="1">
                <a:tableStyleId>{FABFCF23-3B69-468F-B69F-88F6DE6A72F2}</a:tableStyleId>
              </a:tblPr>
              <a:tblGrid>
                <a:gridCol w="5447039">
                  <a:extLst>
                    <a:ext uri="{9D8B030D-6E8A-4147-A177-3AD203B41FA5}">
                      <a16:colId xmlns:a16="http://schemas.microsoft.com/office/drawing/2014/main" val="3320239469"/>
                    </a:ext>
                  </a:extLst>
                </a:gridCol>
                <a:gridCol w="5447039">
                  <a:extLst>
                    <a:ext uri="{9D8B030D-6E8A-4147-A177-3AD203B41FA5}">
                      <a16:colId xmlns:a16="http://schemas.microsoft.com/office/drawing/2014/main" val="2387883289"/>
                    </a:ext>
                  </a:extLst>
                </a:gridCol>
              </a:tblGrid>
              <a:tr h="687056">
                <a:tc>
                  <a:txBody>
                    <a:bodyPr/>
                    <a:lstStyle/>
                    <a:p>
                      <a:r>
                        <a:rPr lang="en-GB" sz="2000" dirty="0">
                          <a:solidFill>
                            <a:schemeClr val="tx1"/>
                          </a:solidFill>
                          <a:latin typeface="Arial"/>
                        </a:rPr>
                        <a:t>DEFECT CATEGORY </a:t>
                      </a:r>
                    </a:p>
                  </a:txBody>
                  <a:tcPr/>
                </a:tc>
                <a:tc>
                  <a:txBody>
                    <a:bodyPr/>
                    <a:lstStyle/>
                    <a:p>
                      <a:r>
                        <a:rPr lang="en-GB" sz="2000" dirty="0">
                          <a:solidFill>
                            <a:schemeClr val="tx1"/>
                          </a:solidFill>
                          <a:latin typeface="Arial"/>
                        </a:rPr>
                        <a:t>RESPONSE TIME</a:t>
                      </a:r>
                    </a:p>
                  </a:txBody>
                  <a:tcPr/>
                </a:tc>
                <a:extLst>
                  <a:ext uri="{0D108BD9-81ED-4DB2-BD59-A6C34878D82A}">
                    <a16:rowId xmlns:a16="http://schemas.microsoft.com/office/drawing/2014/main" val="3743109409"/>
                  </a:ext>
                </a:extLst>
              </a:tr>
              <a:tr h="687056">
                <a:tc>
                  <a:txBody>
                    <a:bodyPr/>
                    <a:lstStyle/>
                    <a:p>
                      <a:r>
                        <a:rPr lang="en-GB" sz="2000" dirty="0">
                          <a:latin typeface="Arial"/>
                        </a:rPr>
                        <a:t>CAT 1 - Emergency Defect </a:t>
                      </a:r>
                    </a:p>
                  </a:txBody>
                  <a:tcPr/>
                </a:tc>
                <a:tc>
                  <a:txBody>
                    <a:bodyPr/>
                    <a:lstStyle/>
                    <a:p>
                      <a:r>
                        <a:rPr lang="en-GB" sz="2000" dirty="0">
                          <a:latin typeface="Arial"/>
                        </a:rPr>
                        <a:t>Within 12 Hours </a:t>
                      </a:r>
                    </a:p>
                  </a:txBody>
                  <a:tcPr/>
                </a:tc>
                <a:extLst>
                  <a:ext uri="{0D108BD9-81ED-4DB2-BD59-A6C34878D82A}">
                    <a16:rowId xmlns:a16="http://schemas.microsoft.com/office/drawing/2014/main" val="76352363"/>
                  </a:ext>
                </a:extLst>
              </a:tr>
              <a:tr h="667971">
                <a:tc>
                  <a:txBody>
                    <a:bodyPr/>
                    <a:lstStyle/>
                    <a:p>
                      <a:r>
                        <a:rPr lang="en-GB" sz="2000" dirty="0">
                          <a:latin typeface="Arial"/>
                        </a:rPr>
                        <a:t>CAT 2 – Urgent Defect</a:t>
                      </a:r>
                    </a:p>
                  </a:txBody>
                  <a:tcPr/>
                </a:tc>
                <a:tc>
                  <a:txBody>
                    <a:bodyPr/>
                    <a:lstStyle/>
                    <a:p>
                      <a:r>
                        <a:rPr lang="en-GB" sz="2000" dirty="0">
                          <a:latin typeface="Arial"/>
                        </a:rPr>
                        <a:t>Within 48 Hours </a:t>
                      </a:r>
                    </a:p>
                  </a:txBody>
                  <a:tcPr/>
                </a:tc>
                <a:extLst>
                  <a:ext uri="{0D108BD9-81ED-4DB2-BD59-A6C34878D82A}">
                    <a16:rowId xmlns:a16="http://schemas.microsoft.com/office/drawing/2014/main" val="201057289"/>
                  </a:ext>
                </a:extLst>
              </a:tr>
              <a:tr h="687056">
                <a:tc>
                  <a:txBody>
                    <a:bodyPr/>
                    <a:lstStyle/>
                    <a:p>
                      <a:pPr lvl="0">
                        <a:buNone/>
                      </a:pPr>
                      <a:r>
                        <a:rPr lang="en-GB" sz="2000" dirty="0">
                          <a:latin typeface="Arial"/>
                        </a:rPr>
                        <a:t>CAT 3 – Routine Defect </a:t>
                      </a:r>
                    </a:p>
                  </a:txBody>
                  <a:tcPr/>
                </a:tc>
                <a:tc>
                  <a:txBody>
                    <a:bodyPr/>
                    <a:lstStyle/>
                    <a:p>
                      <a:pPr lvl="0">
                        <a:buNone/>
                      </a:pPr>
                      <a:r>
                        <a:rPr lang="en-GB" sz="2000" dirty="0">
                          <a:latin typeface="Arial"/>
                        </a:rPr>
                        <a:t>Within 14 Working Days</a:t>
                      </a:r>
                    </a:p>
                  </a:txBody>
                  <a:tcPr/>
                </a:tc>
                <a:extLst>
                  <a:ext uri="{0D108BD9-81ED-4DB2-BD59-A6C34878D82A}">
                    <a16:rowId xmlns:a16="http://schemas.microsoft.com/office/drawing/2014/main" val="918515385"/>
                  </a:ext>
                </a:extLst>
              </a:tr>
              <a:tr h="687055">
                <a:tc>
                  <a:txBody>
                    <a:bodyPr/>
                    <a:lstStyle/>
                    <a:p>
                      <a:pPr lvl="0">
                        <a:buNone/>
                      </a:pPr>
                      <a:r>
                        <a:rPr lang="en-GB" sz="2000" dirty="0">
                          <a:latin typeface="Arial"/>
                        </a:rPr>
                        <a:t>CAT 4 – Follow Up </a:t>
                      </a:r>
                    </a:p>
                  </a:txBody>
                  <a:tcPr/>
                </a:tc>
                <a:tc>
                  <a:txBody>
                    <a:bodyPr/>
                    <a:lstStyle/>
                    <a:p>
                      <a:pPr lvl="0">
                        <a:buNone/>
                      </a:pPr>
                      <a:r>
                        <a:rPr lang="en-GB" sz="2000" dirty="0">
                          <a:latin typeface="Arial"/>
                        </a:rPr>
                        <a:t>Within 28 Working Days </a:t>
                      </a:r>
                    </a:p>
                  </a:txBody>
                  <a:tcPr/>
                </a:tc>
                <a:extLst>
                  <a:ext uri="{0D108BD9-81ED-4DB2-BD59-A6C34878D82A}">
                    <a16:rowId xmlns:a16="http://schemas.microsoft.com/office/drawing/2014/main" val="798647201"/>
                  </a:ext>
                </a:extLst>
              </a:tr>
              <a:tr h="687056">
                <a:tc>
                  <a:txBody>
                    <a:bodyPr/>
                    <a:lstStyle/>
                    <a:p>
                      <a:pPr lvl="0">
                        <a:buNone/>
                      </a:pPr>
                      <a:r>
                        <a:rPr lang="en-GB" sz="2000" dirty="0">
                          <a:latin typeface="Arial"/>
                        </a:rPr>
                        <a:t>CAT 5 – End Of Defects </a:t>
                      </a:r>
                    </a:p>
                  </a:txBody>
                  <a:tcPr/>
                </a:tc>
                <a:tc>
                  <a:txBody>
                    <a:bodyPr/>
                    <a:lstStyle/>
                    <a:p>
                      <a:pPr lvl="0">
                        <a:buNone/>
                      </a:pPr>
                      <a:r>
                        <a:rPr lang="en-GB" sz="2000" dirty="0">
                          <a:latin typeface="Arial"/>
                        </a:rPr>
                        <a:t>End Of Defect Liability Period </a:t>
                      </a:r>
                    </a:p>
                  </a:txBody>
                  <a:tcPr/>
                </a:tc>
                <a:extLst>
                  <a:ext uri="{0D108BD9-81ED-4DB2-BD59-A6C34878D82A}">
                    <a16:rowId xmlns:a16="http://schemas.microsoft.com/office/drawing/2014/main" val="853892930"/>
                  </a:ext>
                </a:extLst>
              </a:tr>
            </a:tbl>
          </a:graphicData>
        </a:graphic>
      </p:graphicFrame>
      <p:pic>
        <p:nvPicPr>
          <p:cNvPr id="2" name="Picture 1">
            <a:extLst>
              <a:ext uri="{FF2B5EF4-FFF2-40B4-BE49-F238E27FC236}">
                <a16:creationId xmlns:a16="http://schemas.microsoft.com/office/drawing/2014/main" id="{B4EFA4D6-AB65-F342-62FC-4BCE8784001A}"/>
              </a:ext>
            </a:extLst>
          </p:cNvPr>
          <p:cNvPicPr>
            <a:picLocks noChangeAspect="1"/>
          </p:cNvPicPr>
          <p:nvPr/>
        </p:nvPicPr>
        <p:blipFill>
          <a:blip r:embed="rId3"/>
          <a:stretch>
            <a:fillRect/>
          </a:stretch>
        </p:blipFill>
        <p:spPr>
          <a:xfrm>
            <a:off x="0" y="7963330"/>
            <a:ext cx="2209800" cy="1790270"/>
          </a:xfrm>
          <a:prstGeom prst="rect">
            <a:avLst/>
          </a:prstGeom>
          <a:effectLst>
            <a:softEdge rad="63500"/>
          </a:effectLst>
        </p:spPr>
      </p:pic>
    </p:spTree>
    <p:extLst>
      <p:ext uri="{BB962C8B-B14F-4D97-AF65-F5344CB8AC3E}">
        <p14:creationId xmlns:p14="http://schemas.microsoft.com/office/powerpoint/2010/main" val="162982652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2454</TotalTime>
  <Words>2856</Words>
  <Application>Microsoft Office PowerPoint</Application>
  <PresentationFormat>Custom</PresentationFormat>
  <Paragraphs>303</Paragraphs>
  <Slides>22</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22</vt:i4>
      </vt:variant>
    </vt:vector>
  </HeadingPairs>
  <TitlesOfParts>
    <vt:vector size="37" baseType="lpstr">
      <vt:lpstr>Arial</vt:lpstr>
      <vt:lpstr>Calibri</vt:lpstr>
      <vt:lpstr>Century Schoolbook</vt:lpstr>
      <vt:lpstr>Courier New</vt:lpstr>
      <vt:lpstr>Helvetica</vt:lpstr>
      <vt:lpstr>Helvetica Neue</vt:lpstr>
      <vt:lpstr>Helvetica Neue Light</vt:lpstr>
      <vt:lpstr>Helvetica Neue Medium</vt:lpstr>
      <vt:lpstr>Symbol</vt:lpstr>
      <vt:lpstr>Verdana</vt:lpstr>
      <vt:lpstr>Wingdings</vt:lpstr>
      <vt:lpstr>Wingdings 2</vt:lpstr>
      <vt:lpstr>Wingdings,Sans-Serif</vt:lpstr>
      <vt:lpstr>White</vt:lpstr>
      <vt:lpst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Simpson</dc:creator>
  <cp:lastModifiedBy>Samantha Mussard</cp:lastModifiedBy>
  <cp:revision>1161</cp:revision>
  <cp:lastPrinted>2019-07-30T13:22:11Z</cp:lastPrinted>
  <dcterms:modified xsi:type="dcterms:W3CDTF">2024-07-23T14:46:39Z</dcterms:modified>
</cp:coreProperties>
</file>